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57"/>
  </p:notes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</p:sldIdLst>
  <p:sldSz cx="9144000" cy="6858000" type="screen4x3"/>
  <p:notesSz cx="6858000" cy="9144000"/>
  <p:defaultTextStyle>
    <a:defPPr>
      <a:defRPr lang="ko-KR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66FF"/>
    <a:srgbClr val="FFFFCC"/>
    <a:srgbClr val="CCFFFF"/>
    <a:srgbClr val="FFCC99"/>
    <a:srgbClr val="FF0000"/>
    <a:srgbClr val="FFFF66"/>
    <a:srgbClr val="3333CC"/>
    <a:srgbClr val="0066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90" autoAdjust="0"/>
    <p:restoredTop sz="82288" autoAdjust="0"/>
  </p:normalViewPr>
  <p:slideViewPr>
    <p:cSldViewPr>
      <p:cViewPr varScale="1">
        <p:scale>
          <a:sx n="75" d="100"/>
          <a:sy n="75" d="100"/>
        </p:scale>
        <p:origin x="126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3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defRPr kumimoji="1"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defRPr kumimoji="1"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defRPr kumimoji="1"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defRPr kumimoji="1"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28BE00C-ED30-4E28-9616-007CF6D46FE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69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9DBD9B-BF79-4731-8D7E-92CD9815C259}" type="slidenum">
              <a:rPr lang="en-US" altLang="ko-KR"/>
              <a:pPr/>
              <a:t>36</a:t>
            </a:fld>
            <a:endParaRPr lang="en-US" altLang="ko-KR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정보교환을 위한 미국 표준 코드이다</a:t>
            </a:r>
            <a:r>
              <a:rPr lang="en-US" altLang="ko-KR"/>
              <a:t>. </a:t>
            </a:r>
            <a:r>
              <a:rPr lang="ko-KR" altLang="en-US"/>
              <a:t>현재 우리가 보는 대부분의 영문과 숫자 코드를 정의함</a:t>
            </a:r>
            <a:r>
              <a:rPr lang="en-US" altLang="ko-KR"/>
              <a:t>. 7-bit</a:t>
            </a:r>
            <a:r>
              <a:rPr lang="ko-KR" altLang="en-US"/>
              <a:t>로 충분히 표현이 가능하다</a:t>
            </a:r>
            <a:r>
              <a:rPr lang="en-US" altLang="ko-KR"/>
              <a:t>. </a:t>
            </a:r>
            <a:r>
              <a:rPr lang="ko-KR" altLang="en-US"/>
              <a:t>모든 컴퓨터는 바이트 단위로 처리를 하므로 이 </a:t>
            </a:r>
            <a:r>
              <a:rPr lang="en-US" altLang="ko-KR"/>
              <a:t>ascii</a:t>
            </a:r>
            <a:r>
              <a:rPr lang="ko-KR" altLang="en-US"/>
              <a:t>코드도 </a:t>
            </a:r>
            <a:r>
              <a:rPr lang="en-US" altLang="ko-KR"/>
              <a:t>8bit</a:t>
            </a:r>
            <a:r>
              <a:rPr lang="ko-KR" altLang="en-US"/>
              <a:t>로 구현이 되면 추가로 얻어지는 코드는 특별한 목적의 응용에 사용이 된다</a:t>
            </a:r>
            <a:r>
              <a:rPr lang="en-US" altLang="ko-KR"/>
              <a:t>. </a:t>
            </a:r>
            <a:r>
              <a:rPr lang="ko-KR" altLang="en-US"/>
              <a:t>즉 그리스 문자나 </a:t>
            </a:r>
            <a:r>
              <a:rPr lang="en-US" altLang="ko-KR"/>
              <a:t>italic font</a:t>
            </a:r>
            <a:r>
              <a:rPr lang="ko-KR" altLang="en-US"/>
              <a:t>등에 사용이 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424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U_UI_CM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79838" y="5949950"/>
            <a:ext cx="20859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30338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14725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half" idx="1" hasCustomPrompt="1"/>
          </p:nvPr>
        </p:nvSpPr>
        <p:spPr>
          <a:xfrm>
            <a:off x="312738" y="1052736"/>
            <a:ext cx="4192587" cy="54726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4863" indent="-176213">
              <a:defRPr sz="1800"/>
            </a:lvl3pPr>
            <a:lvl4pPr marL="987425" indent="-182563">
              <a:defRPr sz="1800"/>
            </a:lvl4pPr>
            <a:lvl5pPr marL="1163638" indent="-176213">
              <a:defRPr sz="1800"/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4" name="클립 아트 개체 틀 3"/>
          <p:cNvSpPr>
            <a:spLocks noGrp="1"/>
          </p:cNvSpPr>
          <p:nvPr>
            <p:ph type="clipArt" sz="half" idx="2"/>
          </p:nvPr>
        </p:nvSpPr>
        <p:spPr>
          <a:xfrm>
            <a:off x="4657725" y="1052736"/>
            <a:ext cx="4192588" cy="5472608"/>
          </a:xfrm>
        </p:spPr>
        <p:txBody>
          <a:bodyPr/>
          <a:lstStyle>
            <a:lvl1pPr>
              <a:defRPr sz="2400"/>
            </a:lvl1pPr>
          </a:lstStyle>
          <a:p>
            <a:endParaRPr lang="ko-KR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96807" y="6524625"/>
            <a:ext cx="216058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Narrow" pitchFamily="34" charset="0"/>
                <a:ea typeface="굴림" charset="-127"/>
              </a:defRPr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D9958E03-D468-4641-95A2-C406E208ED28}" type="slidenum">
              <a:rPr lang="en-US" altLang="ko-KR" smtClean="0">
                <a:cs typeface="Calibri" pitchFamily="34" charset="0"/>
              </a:rPr>
              <a:pPr>
                <a:defRPr/>
              </a:pPr>
              <a:t>‹#›</a:t>
            </a:fld>
            <a:endParaRPr lang="en-US" altLang="ko-KR" dirty="0">
              <a:cs typeface="Calibri" pitchFamily="34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15888"/>
            <a:ext cx="772953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96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‹#›</a:t>
            </a:fld>
            <a:endParaRPr lang="en-US" altLang="ko-KR" sz="12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B83A0895-AE28-402F-AF43-64AFCB579D33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312738" y="1052513"/>
            <a:ext cx="4192587" cy="5472112"/>
          </a:xfrm>
        </p:spPr>
        <p:txBody>
          <a:bodyPr/>
          <a:lstStyle>
            <a:lvl1pPr latinLnBrk="0">
              <a:defRPr sz="2400"/>
            </a:lvl1pPr>
            <a:lvl2pPr marL="628650" indent="-269875" latinLnBrk="0">
              <a:defRPr sz="2000"/>
            </a:lvl2pPr>
            <a:lvl3pPr marL="804863" indent="-176213" latinLnBrk="0">
              <a:defRPr sz="1800"/>
            </a:lvl3pPr>
            <a:lvl4pPr marL="1074738" indent="-269875" latinLnBrk="0">
              <a:defRPr sz="1800"/>
            </a:lvl4pPr>
            <a:lvl5pPr marL="1258888" indent="-184150" latinLnBrk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57725" y="1052513"/>
            <a:ext cx="4192588" cy="5472112"/>
          </a:xfrm>
        </p:spPr>
        <p:txBody>
          <a:bodyPr/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800"/>
            </a:lvl4pPr>
            <a:lvl5pPr latinLnBrk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BD34669E-FA00-41F1-9761-938B4BBD1D7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57725" y="1052513"/>
            <a:ext cx="4192588" cy="5472112"/>
          </a:xfrm>
        </p:spPr>
        <p:txBody>
          <a:bodyPr/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800"/>
            </a:lvl4pPr>
            <a:lvl5pPr latinLnBrk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BD34669E-FA00-41F1-9761-938B4BBD1D7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half" idx="1" hasCustomPrompt="1"/>
          </p:nvPr>
        </p:nvSpPr>
        <p:spPr>
          <a:xfrm>
            <a:off x="312738" y="1052736"/>
            <a:ext cx="4192587" cy="54726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4863" indent="-176213">
              <a:defRPr sz="1800"/>
            </a:lvl3pPr>
            <a:lvl4pPr marL="987425" indent="-182563">
              <a:defRPr sz="1800"/>
            </a:lvl4pPr>
            <a:lvl5pPr marL="1163638" indent="-176213">
              <a:defRPr sz="1800"/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738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D851F7B5-9342-4467-9E9C-68525BEF8B5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E2648F18-AF5E-4FD5-B87B-EB622E5931E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323528" y="1046733"/>
            <a:ext cx="4210372" cy="2454275"/>
          </a:xfrm>
        </p:spPr>
        <p:txBody>
          <a:bodyPr/>
          <a:lstStyle>
            <a:lvl1pPr>
              <a:defRPr sz="2400"/>
            </a:lvl1pPr>
            <a:lvl2pPr marL="628650" indent="-269875">
              <a:defRPr sz="2000"/>
            </a:lvl2pPr>
            <a:lvl3pPr marL="804863" indent="-176213">
              <a:tabLst/>
              <a:defRPr sz="1800"/>
            </a:lvl3pPr>
            <a:lvl4pPr marL="987425" indent="-177800">
              <a:defRPr sz="1800"/>
            </a:lvl4pPr>
            <a:lvl5pPr marL="1163638" indent="-185738">
              <a:defRPr sz="1800"/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1046733"/>
            <a:ext cx="4159250" cy="2454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ko-KR" sz="2400" dirty="0" smtClean="0"/>
            </a:lvl1pPr>
            <a:lvl2pPr>
              <a:defRPr lang="en-US" altLang="ko-KR" sz="2000" dirty="0" smtClean="0"/>
            </a:lvl2pPr>
            <a:lvl3pPr>
              <a:defRPr lang="en-US" altLang="ko-KR" sz="1800" dirty="0" smtClean="0"/>
            </a:lvl3pPr>
            <a:lvl4pPr>
              <a:defRPr lang="en-US" altLang="ko-KR" sz="1800" dirty="0" smtClean="0"/>
            </a:lvl4pPr>
            <a:lvl5pPr>
              <a:defRPr lang="en-US" altLang="ko-KR" sz="1800" dirty="0" smtClean="0"/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marL="628650" lvl="1" indent="-269875"/>
            <a:r>
              <a:rPr lang="en-US" altLang="ko-KR" dirty="0" smtClean="0"/>
              <a:t>Second level</a:t>
            </a:r>
          </a:p>
          <a:p>
            <a:pPr marL="804863" lvl="2" indent="-176213">
              <a:tabLst/>
            </a:pPr>
            <a:r>
              <a:rPr lang="en-US" altLang="ko-KR" dirty="0" smtClean="0"/>
              <a:t>Third level</a:t>
            </a:r>
          </a:p>
          <a:p>
            <a:pPr marL="987425" lvl="3" indent="-177800"/>
            <a:r>
              <a:rPr lang="en-US" altLang="ko-KR" dirty="0" smtClean="0"/>
              <a:t>Fourth level</a:t>
            </a:r>
          </a:p>
          <a:p>
            <a:pPr marL="1163638" lvl="4"/>
            <a:r>
              <a:rPr lang="en-US" altLang="ko-KR" dirty="0" smtClean="0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96807" y="6524625"/>
            <a:ext cx="216058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Narrow" pitchFamily="34" charset="0"/>
                <a:ea typeface="굴림" charset="-127"/>
              </a:defRPr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D9958E03-D468-4641-95A2-C406E208ED28}" type="slidenum">
              <a:rPr lang="en-US" altLang="ko-KR" smtClean="0">
                <a:cs typeface="Calibri" pitchFamily="34" charset="0"/>
              </a:rPr>
              <a:pPr>
                <a:defRPr/>
              </a:pPr>
              <a:t>‹#›</a:t>
            </a:fld>
            <a:endParaRPr lang="en-US" altLang="ko-KR" dirty="0">
              <a:cs typeface="Calibri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15888"/>
            <a:ext cx="772953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텍스트/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half" idx="1" hasCustomPrompt="1"/>
          </p:nvPr>
        </p:nvSpPr>
        <p:spPr>
          <a:xfrm>
            <a:off x="312738" y="1124695"/>
            <a:ext cx="8537575" cy="2482850"/>
          </a:xfr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312738" y="3759944"/>
            <a:ext cx="8537575" cy="2693391"/>
          </a:xfr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96807" y="6524625"/>
            <a:ext cx="216058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Narrow" pitchFamily="34" charset="0"/>
                <a:ea typeface="굴림" charset="-127"/>
              </a:defRPr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D9958E03-D468-4641-95A2-C406E208ED28}" type="slidenum">
              <a:rPr lang="en-US" altLang="ko-KR" smtClean="0">
                <a:cs typeface="Calibri" pitchFamily="34" charset="0"/>
              </a:rPr>
              <a:pPr>
                <a:defRPr/>
              </a:pPr>
              <a:t>‹#›</a:t>
            </a:fld>
            <a:endParaRPr lang="en-US" altLang="ko-KR" dirty="0">
              <a:cs typeface="Calibri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15888"/>
            <a:ext cx="772953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1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15888"/>
            <a:ext cx="772953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738" y="1052513"/>
            <a:ext cx="8537575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96807" y="6524625"/>
            <a:ext cx="216058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Narrow" pitchFamily="34" charset="0"/>
                <a:ea typeface="굴림" charset="-127"/>
              </a:defRPr>
            </a:lvl1pPr>
          </a:lstStyle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/>
              <a:t>‹#›</a:t>
            </a:fld>
            <a:endParaRPr lang="en-US" altLang="ko-K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0293" name="Line 5"/>
          <p:cNvSpPr>
            <a:spLocks noChangeShapeType="1"/>
          </p:cNvSpPr>
          <p:nvPr/>
        </p:nvSpPr>
        <p:spPr bwMode="auto">
          <a:xfrm flipV="1">
            <a:off x="293688" y="979488"/>
            <a:ext cx="8547100" cy="63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pic>
        <p:nvPicPr>
          <p:cNvPr id="3078" name="Picture 7" descr="KU_UI_Mark"/>
          <p:cNvPicPr>
            <a:picLocks noChangeAspect="1" noChangeArrowheads="1"/>
          </p:cNvPicPr>
          <p:nvPr userDrawn="1"/>
        </p:nvPicPr>
        <p:blipFill>
          <a:blip r:embed="rId12"/>
          <a:srcRect l="23793" t="13460" r="23793" b="16824"/>
          <a:stretch>
            <a:fillRect/>
          </a:stretch>
        </p:blipFill>
        <p:spPr bwMode="auto">
          <a:xfrm>
            <a:off x="214313" y="115888"/>
            <a:ext cx="828675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74" r:id="rId2"/>
    <p:sldLayoutId id="2147483775" r:id="rId3"/>
    <p:sldLayoutId id="2147483776" r:id="rId4"/>
    <p:sldLayoutId id="2147483789" r:id="rId5"/>
    <p:sldLayoutId id="2147483778" r:id="rId6"/>
    <p:sldLayoutId id="2147483779" r:id="rId7"/>
    <p:sldLayoutId id="2147483786" r:id="rId8"/>
    <p:sldLayoutId id="2147483787" r:id="rId9"/>
    <p:sldLayoutId id="214748378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charset="0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charset="0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charset="0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charset="0"/>
          <a:ea typeface="굴림" charset="-127"/>
        </a:defRPr>
      </a:lvl9pPr>
    </p:titleStyle>
    <p:bodyStyle>
      <a:lvl1pPr marL="354013" indent="-354013" algn="l" rtl="0" eaLnBrk="0" fontAlgn="base" latinLnBrk="1" hangingPunct="0">
        <a:spcBef>
          <a:spcPct val="40000"/>
        </a:spcBef>
        <a:spcAft>
          <a:spcPct val="0"/>
        </a:spcAft>
        <a:buClr>
          <a:srgbClr val="6600CC"/>
        </a:buClr>
        <a:buSzPct val="90000"/>
        <a:buFont typeface="Wingdings" pitchFamily="2" charset="2"/>
        <a:buChar char="q"/>
        <a:defRPr kumimoji="1" sz="2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28650" indent="-269875" algn="l" rtl="0" eaLnBrk="0" fontAlgn="base" latinLnBrk="1" hangingPunct="0">
        <a:spcBef>
          <a:spcPct val="20000"/>
        </a:spcBef>
        <a:spcAft>
          <a:spcPct val="0"/>
        </a:spcAft>
        <a:buClr>
          <a:srgbClr val="006600"/>
        </a:buClr>
        <a:buSzPct val="70000"/>
        <a:buFont typeface="굴림" pitchFamily="50" charset="-127"/>
        <a:buChar char="▶"/>
        <a:defRPr kumimoji="1" sz="2400">
          <a:solidFill>
            <a:schemeClr val="tx1"/>
          </a:solidFill>
          <a:latin typeface="Calibri" pitchFamily="34" charset="0"/>
          <a:ea typeface="+mn-ea"/>
        </a:defRPr>
      </a:lvl2pPr>
      <a:lvl3pPr marL="900113" indent="-271463" algn="l" rtl="0" eaLnBrk="0" fontAlgn="base" latinLnBrk="1" hangingPunct="0">
        <a:spcBef>
          <a:spcPct val="20000"/>
        </a:spcBef>
        <a:spcAft>
          <a:spcPct val="0"/>
        </a:spcAft>
        <a:buClr>
          <a:srgbClr val="0066FF"/>
        </a:buClr>
        <a:buSzPct val="70000"/>
        <a:buFont typeface="Wingdings" pitchFamily="2" charset="2"/>
        <a:buChar char="l"/>
        <a:defRPr kumimoji="1" sz="2000">
          <a:solidFill>
            <a:schemeClr val="tx1"/>
          </a:solidFill>
          <a:latin typeface="Calibri" pitchFamily="34" charset="0"/>
          <a:ea typeface="+mn-ea"/>
        </a:defRPr>
      </a:lvl3pPr>
      <a:lvl4pPr marL="1163638" indent="-263525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Calibri" pitchFamily="34" charset="0"/>
          <a:ea typeface="+mn-ea"/>
        </a:defRPr>
      </a:lvl4pPr>
      <a:lvl5pPr marL="1433513" indent="-269875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itchFamily="34" charset="0"/>
          <a:ea typeface="+mn-ea"/>
        </a:defRPr>
      </a:lvl5pPr>
      <a:lvl6pPr marL="2432050" indent="-185738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889250" indent="-185738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346450" indent="-185738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803650" indent="-185738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5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5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7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Chapter 1</a:t>
            </a:r>
            <a:br>
              <a:rPr lang="en-US" altLang="ko-KR">
                <a:ea typeface="굴림" pitchFamily="50" charset="-127"/>
              </a:rPr>
            </a:br>
            <a:r>
              <a:rPr lang="en-US" altLang="ko-KR">
                <a:ea typeface="굴림" pitchFamily="50" charset="-127"/>
              </a:rPr>
              <a:t>Binary Systems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>
                <a:ea typeface="굴림" pitchFamily="50" charset="-127"/>
              </a:rPr>
              <a:t> 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96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Binary</a:t>
            </a:r>
          </a:p>
          <a:p>
            <a:pPr marL="625475" lvl="1" indent="-263525"/>
            <a:r>
              <a:rPr lang="en-US" altLang="ko-KR" sz="2000" dirty="0">
                <a:ea typeface="굴림" pitchFamily="50" charset="-127"/>
              </a:rPr>
              <a:t>Bit: a digit in a binary number</a:t>
            </a:r>
          </a:p>
          <a:p>
            <a:pPr marL="625475" lvl="1" indent="-263525"/>
            <a:r>
              <a:rPr lang="en-US" altLang="ko-KR" sz="2000" dirty="0">
                <a:ea typeface="굴림" pitchFamily="50" charset="-127"/>
              </a:rPr>
              <a:t>Byte: 8 bits</a:t>
            </a:r>
          </a:p>
          <a:p>
            <a:pPr marL="625475" lvl="1" indent="-263525"/>
            <a:r>
              <a:rPr lang="en-US" altLang="ko-KR" sz="2000" i="1" dirty="0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 sz="2000" dirty="0">
                <a:ea typeface="굴림" pitchFamily="50" charset="-127"/>
              </a:rPr>
              <a:t> bits </a:t>
            </a:r>
            <a:r>
              <a:rPr lang="en-US" altLang="ko-KR" sz="2000" dirty="0">
                <a:ea typeface="굴림" pitchFamily="50" charset="-127"/>
                <a:sym typeface="Wingdings" pitchFamily="2" charset="2"/>
              </a:rPr>
              <a:t> from 0 to</a:t>
            </a:r>
            <a:r>
              <a:rPr lang="en-US" altLang="ko-KR" sz="2000" i="1" dirty="0">
                <a:latin typeface="Times New Roman" pitchFamily="18" charset="0"/>
                <a:ea typeface="굴림" pitchFamily="50" charset="-127"/>
                <a:sym typeface="Wingdings" pitchFamily="2" charset="2"/>
              </a:rPr>
              <a:t> 2</a:t>
            </a:r>
            <a:r>
              <a:rPr lang="en-US" altLang="ko-KR" sz="2000" i="1" baseline="30000" dirty="0">
                <a:latin typeface="Times New Roman" pitchFamily="18" charset="0"/>
                <a:ea typeface="굴림" pitchFamily="50" charset="-127"/>
                <a:sym typeface="Wingdings" pitchFamily="2" charset="2"/>
              </a:rPr>
              <a:t>N</a:t>
            </a:r>
            <a:r>
              <a:rPr lang="en-US" altLang="ko-KR" sz="2000" i="1" dirty="0">
                <a:latin typeface="Times New Roman" pitchFamily="18" charset="0"/>
                <a:ea typeface="굴림" pitchFamily="50" charset="-127"/>
                <a:sym typeface="Wingdings" pitchFamily="2" charset="2"/>
              </a:rPr>
              <a:t>-1</a:t>
            </a:r>
            <a:endParaRPr lang="en-US" altLang="ko-KR" sz="2000" i="1" dirty="0">
              <a:latin typeface="Times New Roman" pitchFamily="18" charset="0"/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pPr lvl="1">
              <a:buFontTx/>
              <a:buNone/>
            </a:pPr>
            <a:endParaRPr lang="en-US" altLang="ko-KR" sz="2000" dirty="0">
              <a:ea typeface="굴림" pitchFamily="50" charset="-127"/>
            </a:endParaRPr>
          </a:p>
          <a:p>
            <a:pPr marL="533400" indent="-171450" latinLnBrk="1"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1800" dirty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	</a:t>
            </a:r>
            <a:r>
              <a:rPr kumimoji="1" lang="en-US" altLang="ko-KR" sz="1800" dirty="0" smtClean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kumimoji="1" lang="en-US" altLang="ko-KR" sz="2000" b="1" dirty="0" smtClean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2</a:t>
            </a:r>
            <a:r>
              <a:rPr kumimoji="1" lang="en-US" altLang="ko-KR" sz="2000" b="1" baseline="30000" dirty="0" smtClean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10 </a:t>
            </a:r>
            <a:r>
              <a:rPr kumimoji="1" lang="en-US" altLang="ko-KR" sz="2000" b="1" dirty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= 1Kilo</a:t>
            </a:r>
            <a:r>
              <a:rPr kumimoji="1" lang="en-US" altLang="ko-KR" sz="2000" b="1" baseline="30000" dirty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 </a:t>
            </a:r>
          </a:p>
          <a:p>
            <a:pPr marL="533400" indent="-171450" latinLnBrk="1"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2000" b="1" baseline="30000" dirty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	</a:t>
            </a:r>
            <a:r>
              <a:rPr kumimoji="1" lang="en-US" altLang="ko-KR" sz="2000" b="1" dirty="0" smtClean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  2</a:t>
            </a:r>
            <a:r>
              <a:rPr kumimoji="1" lang="en-US" altLang="ko-KR" sz="2000" b="1" baseline="30000" dirty="0" smtClean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20 </a:t>
            </a:r>
            <a:r>
              <a:rPr kumimoji="1" lang="en-US" altLang="ko-KR" sz="2000" b="1" dirty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= 1Mega</a:t>
            </a:r>
            <a:endParaRPr kumimoji="1" lang="en-US" altLang="ko-KR" sz="2000" b="1" baseline="30000" dirty="0">
              <a:solidFill>
                <a:srgbClr val="DC4E70"/>
              </a:solidFill>
              <a:latin typeface="굴림" pitchFamily="50" charset="-127"/>
              <a:ea typeface="굴림" pitchFamily="50" charset="-127"/>
            </a:endParaRPr>
          </a:p>
          <a:p>
            <a:pPr marL="533400" indent="-171450" latinLnBrk="1"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2000" b="1" baseline="30000" dirty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	</a:t>
            </a:r>
            <a:r>
              <a:rPr kumimoji="1" lang="en-US" altLang="ko-KR" sz="2000" b="1" dirty="0" smtClean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  2</a:t>
            </a:r>
            <a:r>
              <a:rPr kumimoji="1" lang="en-US" altLang="ko-KR" sz="2000" b="1" baseline="30000" dirty="0" smtClean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30 </a:t>
            </a:r>
            <a:r>
              <a:rPr kumimoji="1" lang="en-US" altLang="ko-KR" sz="2000" b="1" dirty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= 1Giga</a:t>
            </a:r>
            <a:endParaRPr kumimoji="1" lang="en-US" altLang="ko-KR" sz="2000" b="1" baseline="30000" dirty="0">
              <a:solidFill>
                <a:srgbClr val="DC4E70"/>
              </a:solidFill>
              <a:latin typeface="굴림" pitchFamily="50" charset="-127"/>
              <a:ea typeface="굴림" pitchFamily="50" charset="-127"/>
            </a:endParaRPr>
          </a:p>
          <a:p>
            <a:pPr marL="533400" indent="-171450" latinLnBrk="1"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2000" b="1" dirty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kumimoji="1" lang="en-US" altLang="ko-KR" sz="2000" b="1" dirty="0" smtClean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2</a:t>
            </a:r>
            <a:r>
              <a:rPr kumimoji="1" lang="en-US" altLang="ko-KR" sz="2000" b="1" baseline="30000" dirty="0" smtClean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40 </a:t>
            </a:r>
            <a:r>
              <a:rPr kumimoji="1" lang="en-US" altLang="ko-KR" sz="2000" b="1" dirty="0">
                <a:solidFill>
                  <a:srgbClr val="DC4E70"/>
                </a:solidFill>
                <a:latin typeface="굴림" pitchFamily="50" charset="-127"/>
                <a:ea typeface="굴림" pitchFamily="50" charset="-127"/>
              </a:rPr>
              <a:t>= 1Tera</a:t>
            </a:r>
          </a:p>
          <a:p>
            <a:pPr lvl="1">
              <a:buFontTx/>
              <a:buNone/>
            </a:pPr>
            <a:endParaRPr lang="en-US" altLang="ko-KR" b="1" dirty="0"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</p:txBody>
      </p:sp>
      <p:graphicFrame>
        <p:nvGraphicFramePr>
          <p:cNvPr id="162820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230958"/>
              </p:ext>
            </p:extLst>
          </p:nvPr>
        </p:nvGraphicFramePr>
        <p:xfrm>
          <a:off x="2870135" y="2924944"/>
          <a:ext cx="6087348" cy="2816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3" imgW="4041143" imgH="1869952" progId="Photoshop.Image.6">
                  <p:embed/>
                </p:oleObj>
              </mc:Choice>
              <mc:Fallback>
                <p:oleObj name="Image" r:id="rId3" imgW="4041143" imgH="186995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135" y="2924944"/>
                        <a:ext cx="6087348" cy="2816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슬라이드 번호 개체 틀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10</a:t>
            </a:fld>
            <a:endParaRPr lang="en-US" altLang="ko-KR" sz="1200" dirty="0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Binary Number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4978425" y="4256866"/>
            <a:ext cx="1728787" cy="28733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2822" name="Rectangle 6"/>
          <p:cNvSpPr>
            <a:spLocks noChangeArrowheads="1"/>
          </p:cNvSpPr>
          <p:nvPr/>
        </p:nvSpPr>
        <p:spPr bwMode="auto">
          <a:xfrm>
            <a:off x="7065987" y="4688666"/>
            <a:ext cx="1728788" cy="28733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04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116632"/>
            <a:ext cx="7801942" cy="792163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Arithmetic Operations in Binary System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2738" y="1124695"/>
            <a:ext cx="8537575" cy="823912"/>
          </a:xfrm>
        </p:spPr>
        <p:txBody>
          <a:bodyPr/>
          <a:lstStyle/>
          <a:p>
            <a:r>
              <a:rPr lang="en-US" altLang="ko-KR" sz="2400">
                <a:ea typeface="굴림" pitchFamily="50" charset="-127"/>
              </a:rPr>
              <a:t>The same rules as in decimal</a:t>
            </a:r>
          </a:p>
        </p:txBody>
      </p:sp>
      <p:graphicFrame>
        <p:nvGraphicFramePr>
          <p:cNvPr id="163844" name="Group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7311451"/>
              </p:ext>
            </p:extLst>
          </p:nvPr>
        </p:nvGraphicFramePr>
        <p:xfrm>
          <a:off x="312738" y="1758107"/>
          <a:ext cx="8537575" cy="2481264"/>
        </p:xfrm>
        <a:graphic>
          <a:graphicData uri="http://schemas.openxmlformats.org/drawingml/2006/table">
            <a:tbl>
              <a:tblPr/>
              <a:tblGrid>
                <a:gridCol w="1171575"/>
                <a:gridCol w="1255712"/>
                <a:gridCol w="1674813"/>
                <a:gridCol w="1338262"/>
                <a:gridCol w="1674813"/>
                <a:gridCol w="1422400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Augend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101101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    Minuend: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101101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   Multiplicand: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1011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Addend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  100111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   Subtrahend: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- 100111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   Multiplier: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x  101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sum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1010100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   Difference: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000110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1011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0000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.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1011  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.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   Product: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     110111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3901" name="Text Box 61"/>
          <p:cNvSpPr txBox="1">
            <a:spLocks noChangeArrowheads="1"/>
          </p:cNvSpPr>
          <p:nvPr/>
        </p:nvSpPr>
        <p:spPr bwMode="auto">
          <a:xfrm>
            <a:off x="539750" y="4436220"/>
            <a:ext cx="2057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/>
            <a:r>
              <a:rPr kumimoji="1" lang="en-US" altLang="ko-KR" sz="1800">
                <a:solidFill>
                  <a:schemeClr val="tx2"/>
                </a:solidFill>
                <a:latin typeface="Tahoma" pitchFamily="34" charset="0"/>
              </a:rPr>
              <a:t>0 + 0 = 0 carry=0</a:t>
            </a:r>
          </a:p>
          <a:p>
            <a:pPr algn="l" latinLnBrk="1"/>
            <a:r>
              <a:rPr kumimoji="1" lang="en-US" altLang="ko-KR" sz="1800">
                <a:solidFill>
                  <a:schemeClr val="tx2"/>
                </a:solidFill>
                <a:latin typeface="Tahoma" pitchFamily="34" charset="0"/>
              </a:rPr>
              <a:t>0 + 1 = 1 carry=0</a:t>
            </a:r>
          </a:p>
          <a:p>
            <a:pPr algn="l" latinLnBrk="1"/>
            <a:r>
              <a:rPr kumimoji="1" lang="en-US" altLang="ko-KR" sz="1800">
                <a:solidFill>
                  <a:schemeClr val="tx2"/>
                </a:solidFill>
                <a:latin typeface="Tahoma" pitchFamily="34" charset="0"/>
              </a:rPr>
              <a:t>1 + 0 = 1 carry=0</a:t>
            </a:r>
          </a:p>
          <a:p>
            <a:pPr algn="l" latinLnBrk="1"/>
            <a:r>
              <a:rPr kumimoji="1" lang="en-US" altLang="ko-KR" sz="1800">
                <a:solidFill>
                  <a:schemeClr val="tx2"/>
                </a:solidFill>
                <a:latin typeface="Tahoma" pitchFamily="34" charset="0"/>
              </a:rPr>
              <a:t>1 + 1 = 0 carry=1</a:t>
            </a:r>
          </a:p>
        </p:txBody>
      </p:sp>
      <p:sp>
        <p:nvSpPr>
          <p:cNvPr id="163902" name="Text Box 62"/>
          <p:cNvSpPr txBox="1">
            <a:spLocks noChangeArrowheads="1"/>
          </p:cNvSpPr>
          <p:nvPr/>
        </p:nvSpPr>
        <p:spPr bwMode="auto">
          <a:xfrm>
            <a:off x="3059113" y="4436220"/>
            <a:ext cx="2249487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/>
            <a:r>
              <a:rPr kumimoji="1" lang="en-US" altLang="ko-KR" sz="1800">
                <a:solidFill>
                  <a:schemeClr val="tx2"/>
                </a:solidFill>
                <a:latin typeface="Tahoma" pitchFamily="34" charset="0"/>
              </a:rPr>
              <a:t>0 - 0 = 0 borrow=0</a:t>
            </a:r>
          </a:p>
          <a:p>
            <a:pPr algn="l" latinLnBrk="1"/>
            <a:r>
              <a:rPr kumimoji="1" lang="en-US" altLang="ko-KR" sz="1800">
                <a:solidFill>
                  <a:schemeClr val="tx2"/>
                </a:solidFill>
                <a:latin typeface="Tahoma" pitchFamily="34" charset="0"/>
              </a:rPr>
              <a:t>1 - 0 = 1 borrow=0 </a:t>
            </a:r>
          </a:p>
          <a:p>
            <a:pPr algn="l" latinLnBrk="1"/>
            <a:r>
              <a:rPr kumimoji="1" lang="en-US" altLang="ko-KR" sz="1800">
                <a:solidFill>
                  <a:schemeClr val="tx2"/>
                </a:solidFill>
                <a:latin typeface="Tahoma" pitchFamily="34" charset="0"/>
              </a:rPr>
              <a:t>0 - 1 = 1 borrow=1</a:t>
            </a:r>
          </a:p>
          <a:p>
            <a:pPr algn="l" latinLnBrk="1"/>
            <a:r>
              <a:rPr kumimoji="1" lang="en-US" altLang="ko-KR" sz="1800">
                <a:solidFill>
                  <a:schemeClr val="tx2"/>
                </a:solidFill>
                <a:latin typeface="Tahoma" pitchFamily="34" charset="0"/>
              </a:rPr>
              <a:t>1 - 1 = 0 borrow=0</a:t>
            </a:r>
          </a:p>
        </p:txBody>
      </p:sp>
      <p:sp>
        <p:nvSpPr>
          <p:cNvPr id="163903" name="Text Box 63"/>
          <p:cNvSpPr txBox="1">
            <a:spLocks noChangeArrowheads="1"/>
          </p:cNvSpPr>
          <p:nvPr/>
        </p:nvSpPr>
        <p:spPr bwMode="auto">
          <a:xfrm>
            <a:off x="581025" y="3932982"/>
            <a:ext cx="1254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Arial" pitchFamily="34" charset="0"/>
              </a:rPr>
              <a:t>addition</a:t>
            </a:r>
          </a:p>
        </p:txBody>
      </p:sp>
      <p:sp>
        <p:nvSpPr>
          <p:cNvPr id="163904" name="Text Box 64"/>
          <p:cNvSpPr txBox="1">
            <a:spLocks noChangeArrowheads="1"/>
          </p:cNvSpPr>
          <p:nvPr/>
        </p:nvSpPr>
        <p:spPr bwMode="auto">
          <a:xfrm>
            <a:off x="3106738" y="3932982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Arial" pitchFamily="34" charset="0"/>
              </a:rPr>
              <a:t>subtraction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696807" y="6524625"/>
            <a:ext cx="2160587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11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086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Number Base Conversion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If the number includes a radix point,</a:t>
            </a:r>
          </a:p>
          <a:p>
            <a:endParaRPr lang="en-US" altLang="ko-KR" dirty="0">
              <a:ea typeface="굴림" pitchFamily="50" charset="-127"/>
            </a:endParaRPr>
          </a:p>
          <a:p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Can convert integer part by performing repeated divisions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Accumulate the remainder digits</a:t>
            </a:r>
          </a:p>
          <a:p>
            <a:r>
              <a:rPr lang="en-US" altLang="ko-KR" dirty="0">
                <a:ea typeface="굴림" pitchFamily="50" charset="-127"/>
              </a:rPr>
              <a:t>Can convert fraction part by performing repeated multiplications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Accumulate the integer product digits</a:t>
            </a: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12</a:t>
            </a:fld>
            <a:endParaRPr lang="en-US" altLang="ko-KR" sz="1200" dirty="0"/>
          </a:p>
        </p:txBody>
      </p:sp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3132138" y="1772816"/>
            <a:ext cx="2179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dirty="0"/>
              <a:t>12043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en-US" altLang="ko-KR" dirty="0"/>
              <a:t>983</a:t>
            </a:r>
          </a:p>
        </p:txBody>
      </p:sp>
      <p:grpSp>
        <p:nvGrpSpPr>
          <p:cNvPr id="164869" name="Group 5"/>
          <p:cNvGrpSpPr>
            <a:grpSpLocks/>
          </p:cNvGrpSpPr>
          <p:nvPr/>
        </p:nvGrpSpPr>
        <p:grpSpPr bwMode="auto">
          <a:xfrm>
            <a:off x="2195513" y="1845841"/>
            <a:ext cx="2136775" cy="1008063"/>
            <a:chOff x="1424" y="1344"/>
            <a:chExt cx="1346" cy="635"/>
          </a:xfrm>
        </p:grpSpPr>
        <p:sp>
          <p:nvSpPr>
            <p:cNvPr id="164870" name="Text Box 6"/>
            <p:cNvSpPr txBox="1">
              <a:spLocks noChangeArrowheads="1"/>
            </p:cNvSpPr>
            <p:nvPr/>
          </p:nvSpPr>
          <p:spPr bwMode="auto">
            <a:xfrm>
              <a:off x="1424" y="1691"/>
              <a:ext cx="10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Arial" pitchFamily="34" charset="0"/>
                </a:rPr>
                <a:t>Integer</a:t>
              </a:r>
              <a:r>
                <a:rPr lang="en-US" altLang="ko-KR"/>
                <a:t> </a:t>
              </a:r>
              <a:r>
                <a:rPr lang="en-US" altLang="ko-KR">
                  <a:latin typeface="Arial" pitchFamily="34" charset="0"/>
                </a:rPr>
                <a:t>part</a:t>
              </a:r>
            </a:p>
          </p:txBody>
        </p:sp>
        <p:sp>
          <p:nvSpPr>
            <p:cNvPr id="164871" name="Rectangle 7"/>
            <p:cNvSpPr>
              <a:spLocks noChangeArrowheads="1"/>
            </p:cNvSpPr>
            <p:nvPr/>
          </p:nvSpPr>
          <p:spPr bwMode="auto">
            <a:xfrm>
              <a:off x="2180" y="1344"/>
              <a:ext cx="590" cy="226"/>
            </a:xfrm>
            <a:prstGeom prst="rect">
              <a:avLst/>
            </a:prstGeom>
            <a:noFill/>
            <a:ln w="38100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4872" name="Line 8"/>
            <p:cNvSpPr>
              <a:spLocks noChangeShapeType="1"/>
            </p:cNvSpPr>
            <p:nvPr/>
          </p:nvSpPr>
          <p:spPr bwMode="auto">
            <a:xfrm flipH="1">
              <a:off x="2109" y="1570"/>
              <a:ext cx="317" cy="183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164873" name="Group 9"/>
          <p:cNvGrpSpPr>
            <a:grpSpLocks/>
          </p:cNvGrpSpPr>
          <p:nvPr/>
        </p:nvGrpSpPr>
        <p:grpSpPr bwMode="auto">
          <a:xfrm>
            <a:off x="4427538" y="1845841"/>
            <a:ext cx="2471737" cy="1008063"/>
            <a:chOff x="2789" y="1344"/>
            <a:chExt cx="1557" cy="635"/>
          </a:xfrm>
        </p:grpSpPr>
        <p:sp>
          <p:nvSpPr>
            <p:cNvPr id="164874" name="Text Box 10"/>
            <p:cNvSpPr txBox="1">
              <a:spLocks noChangeArrowheads="1"/>
            </p:cNvSpPr>
            <p:nvPr/>
          </p:nvSpPr>
          <p:spPr bwMode="auto">
            <a:xfrm>
              <a:off x="3152" y="1691"/>
              <a:ext cx="11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Arial" pitchFamily="34" charset="0"/>
                </a:rPr>
                <a:t>Fraction part</a:t>
              </a:r>
            </a:p>
          </p:txBody>
        </p:sp>
        <p:sp>
          <p:nvSpPr>
            <p:cNvPr id="164875" name="Rectangle 11"/>
            <p:cNvSpPr>
              <a:spLocks noChangeArrowheads="1"/>
            </p:cNvSpPr>
            <p:nvPr/>
          </p:nvSpPr>
          <p:spPr bwMode="auto">
            <a:xfrm>
              <a:off x="2789" y="1344"/>
              <a:ext cx="363" cy="226"/>
            </a:xfrm>
            <a:prstGeom prst="rect">
              <a:avLst/>
            </a:prstGeom>
            <a:noFill/>
            <a:ln w="38100" algn="ctr">
              <a:solidFill>
                <a:srgbClr val="FF99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4876" name="Line 12"/>
            <p:cNvSpPr>
              <a:spLocks noChangeShapeType="1"/>
            </p:cNvSpPr>
            <p:nvPr/>
          </p:nvSpPr>
          <p:spPr bwMode="auto">
            <a:xfrm>
              <a:off x="3152" y="1570"/>
              <a:ext cx="408" cy="18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7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Number Base Conversion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Example: Convert decimal 41 to binary</a:t>
            </a:r>
            <a:r>
              <a:rPr lang="en-US" altLang="ko-KR" sz="2400" dirty="0" smtClean="0">
                <a:ea typeface="굴림" pitchFamily="50" charset="-127"/>
              </a:rPr>
              <a:t>.</a:t>
            </a:r>
            <a:endParaRPr lang="en-US" altLang="ko-KR" sz="2400" dirty="0">
              <a:ea typeface="굴림" pitchFamily="50" charset="-127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13</a:t>
            </a:fld>
            <a:endParaRPr lang="en-US" altLang="ko-KR" sz="1200" dirty="0"/>
          </a:p>
        </p:txBody>
      </p:sp>
      <p:graphicFrame>
        <p:nvGraphicFramePr>
          <p:cNvPr id="1658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84797"/>
              </p:ext>
            </p:extLst>
          </p:nvPr>
        </p:nvGraphicFramePr>
        <p:xfrm>
          <a:off x="827088" y="2070373"/>
          <a:ext cx="5268912" cy="3186115"/>
        </p:xfrm>
        <a:graphic>
          <a:graphicData uri="http://schemas.openxmlformats.org/drawingml/2006/table">
            <a:tbl>
              <a:tblPr/>
              <a:tblGrid>
                <a:gridCol w="930275"/>
                <a:gridCol w="1162050"/>
                <a:gridCol w="309562"/>
                <a:gridCol w="1395413"/>
                <a:gridCol w="1471612"/>
              </a:tblGrid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Integer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Quotient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Remainder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Coefficient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41/2 =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½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0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= 1 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20/2 =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1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= 0 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10/2 =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2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= 0 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5/2 =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½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3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= 1 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2/2 =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4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= 0 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1/2 =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½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5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= 1 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5952" name="Group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686013"/>
              </p:ext>
            </p:extLst>
          </p:nvPr>
        </p:nvGraphicFramePr>
        <p:xfrm>
          <a:off x="6172200" y="2060848"/>
          <a:ext cx="2438400" cy="3609976"/>
        </p:xfrm>
        <a:graphic>
          <a:graphicData uri="http://schemas.openxmlformats.org/drawingml/2006/table">
            <a:tbl>
              <a:tblPr/>
              <a:tblGrid>
                <a:gridCol w="1057275"/>
                <a:gridCol w="1381125"/>
              </a:tblGrid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Integer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Remainder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41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0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5990" name="Text Box 102"/>
          <p:cNvSpPr txBox="1">
            <a:spLocks noChangeArrowheads="1"/>
          </p:cNvSpPr>
          <p:nvPr/>
        </p:nvSpPr>
        <p:spPr bwMode="auto">
          <a:xfrm>
            <a:off x="539750" y="5526360"/>
            <a:ext cx="5175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000000"/>
                </a:solidFill>
                <a:latin typeface="Arial" pitchFamily="34" charset="0"/>
              </a:rPr>
              <a:t>answer : (41)</a:t>
            </a:r>
            <a:r>
              <a:rPr lang="en-US" altLang="ko-KR" sz="1200">
                <a:solidFill>
                  <a:srgbClr val="000000"/>
                </a:solidFill>
                <a:latin typeface="Arial" pitchFamily="34" charset="0"/>
              </a:rPr>
              <a:t>10</a:t>
            </a:r>
            <a:r>
              <a:rPr lang="en-US" altLang="ko-KR" sz="2000">
                <a:solidFill>
                  <a:srgbClr val="000000"/>
                </a:solidFill>
                <a:latin typeface="Arial" pitchFamily="34" charset="0"/>
              </a:rPr>
              <a:t> = (a</a:t>
            </a:r>
            <a:r>
              <a:rPr lang="en-US" altLang="ko-KR" sz="2000" baseline="-30000">
                <a:solidFill>
                  <a:srgbClr val="000000"/>
                </a:solidFill>
                <a:latin typeface="Arial" pitchFamily="34" charset="0"/>
              </a:rPr>
              <a:t>5</a:t>
            </a:r>
            <a:r>
              <a:rPr lang="en-US" altLang="ko-KR" sz="20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lang="en-US" altLang="ko-KR" sz="2000" baseline="-30000">
                <a:solidFill>
                  <a:srgbClr val="000000"/>
                </a:solidFill>
                <a:latin typeface="Arial" pitchFamily="34" charset="0"/>
              </a:rPr>
              <a:t>4</a:t>
            </a:r>
            <a:r>
              <a:rPr lang="en-US" altLang="ko-KR" sz="20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lang="en-US" altLang="ko-KR" sz="2000" baseline="-30000">
                <a:solidFill>
                  <a:srgbClr val="000000"/>
                </a:solidFill>
                <a:latin typeface="Arial" pitchFamily="34" charset="0"/>
              </a:rPr>
              <a:t>3</a:t>
            </a:r>
            <a:r>
              <a:rPr lang="en-US" altLang="ko-KR" sz="20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lang="en-US" altLang="ko-KR" sz="2000" baseline="-3000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ko-KR" sz="20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lang="en-US" altLang="ko-KR" sz="2000" baseline="-3000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ko-KR" sz="20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lang="en-US" altLang="ko-KR" sz="2000" baseline="-30000">
                <a:solidFill>
                  <a:srgbClr val="000000"/>
                </a:solidFill>
                <a:latin typeface="Arial" pitchFamily="34" charset="0"/>
              </a:rPr>
              <a:t>0</a:t>
            </a:r>
            <a:r>
              <a:rPr lang="en-US" altLang="ko-KR" sz="2000">
                <a:solidFill>
                  <a:srgbClr val="000000"/>
                </a:solidFill>
                <a:latin typeface="Arial" pitchFamily="34" charset="0"/>
              </a:rPr>
              <a:t>)</a:t>
            </a:r>
            <a:r>
              <a:rPr lang="en-US" altLang="ko-KR" sz="2000" baseline="-3000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ko-KR" sz="2000">
                <a:solidFill>
                  <a:srgbClr val="000000"/>
                </a:solidFill>
                <a:latin typeface="Arial" pitchFamily="34" charset="0"/>
              </a:rPr>
              <a:t> = (101001)</a:t>
            </a:r>
            <a:r>
              <a:rPr lang="en-US" altLang="ko-KR" sz="2000" baseline="-3000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65991" name="Line 103"/>
          <p:cNvSpPr>
            <a:spLocks noChangeShapeType="1"/>
          </p:cNvSpPr>
          <p:nvPr/>
        </p:nvSpPr>
        <p:spPr bwMode="auto">
          <a:xfrm flipV="1">
            <a:off x="5867400" y="2862535"/>
            <a:ext cx="0" cy="2376488"/>
          </a:xfrm>
          <a:prstGeom prst="line">
            <a:avLst/>
          </a:prstGeom>
          <a:noFill/>
          <a:ln w="38100">
            <a:solidFill>
              <a:srgbClr val="FF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65992" name="Line 104"/>
          <p:cNvSpPr>
            <a:spLocks noChangeShapeType="1"/>
          </p:cNvSpPr>
          <p:nvPr/>
        </p:nvSpPr>
        <p:spPr bwMode="auto">
          <a:xfrm flipV="1">
            <a:off x="7812088" y="2789510"/>
            <a:ext cx="0" cy="2736850"/>
          </a:xfrm>
          <a:prstGeom prst="line">
            <a:avLst/>
          </a:prstGeom>
          <a:noFill/>
          <a:ln w="38100">
            <a:solidFill>
              <a:srgbClr val="FF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Number Base Conversion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Example1-2: decimal 153 to octal</a:t>
            </a:r>
          </a:p>
          <a:p>
            <a:endParaRPr lang="en-US" altLang="ko-KR">
              <a:ea typeface="굴림" pitchFamily="50" charset="-127"/>
            </a:endParaRPr>
          </a:p>
          <a:p>
            <a:endParaRPr lang="en-US" altLang="ko-KR">
              <a:ea typeface="굴림" pitchFamily="50" charset="-127"/>
            </a:endParaRPr>
          </a:p>
          <a:p>
            <a:endParaRPr lang="en-US" altLang="ko-KR">
              <a:ea typeface="굴림" pitchFamily="50" charset="-127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14</a:t>
            </a:fld>
            <a:endParaRPr lang="en-US" altLang="ko-KR" sz="1200" dirty="0"/>
          </a:p>
        </p:txBody>
      </p:sp>
      <p:graphicFrame>
        <p:nvGraphicFramePr>
          <p:cNvPr id="166916" name="Group 4"/>
          <p:cNvGraphicFramePr>
            <a:graphicFrameLocks noGrp="1"/>
          </p:cNvGraphicFramePr>
          <p:nvPr/>
        </p:nvGraphicFramePr>
        <p:xfrm>
          <a:off x="1692275" y="2205038"/>
          <a:ext cx="3600450" cy="2376488"/>
        </p:xfrm>
        <a:graphic>
          <a:graphicData uri="http://schemas.openxmlformats.org/drawingml/2006/table">
            <a:tbl>
              <a:tblPr/>
              <a:tblGrid>
                <a:gridCol w="1054100"/>
                <a:gridCol w="2546350"/>
              </a:tblGrid>
              <a:tr h="5937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153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19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        = </a:t>
                      </a: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(231)</a:t>
                      </a:r>
                      <a:r>
                        <a:rPr kumimoji="0" lang="en-US" altLang="ko-KR" sz="24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8</a:t>
                      </a: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 </a:t>
                      </a:r>
                      <a:endParaRPr kumimoji="0" lang="en-US" altLang="ko-KR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6938" name="Line 26"/>
          <p:cNvSpPr>
            <a:spLocks noChangeShapeType="1"/>
          </p:cNvSpPr>
          <p:nvPr/>
        </p:nvSpPr>
        <p:spPr bwMode="auto">
          <a:xfrm flipV="1">
            <a:off x="3276600" y="2924175"/>
            <a:ext cx="0" cy="1441450"/>
          </a:xfrm>
          <a:prstGeom prst="line">
            <a:avLst/>
          </a:prstGeom>
          <a:noFill/>
          <a:ln w="38100">
            <a:solidFill>
              <a:srgbClr val="FF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Number Base Conversion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Example 1-3: (0.6875)</a:t>
            </a:r>
            <a:r>
              <a:rPr lang="en-US" altLang="ko-KR" baseline="-25000">
                <a:ea typeface="굴림" pitchFamily="50" charset="-127"/>
              </a:rPr>
              <a:t>10</a:t>
            </a:r>
            <a:r>
              <a:rPr lang="en-US" altLang="ko-KR">
                <a:ea typeface="굴림" pitchFamily="50" charset="-127"/>
              </a:rPr>
              <a:t> to binary</a:t>
            </a:r>
          </a:p>
          <a:p>
            <a:endParaRPr lang="en-US" altLang="ko-KR">
              <a:ea typeface="굴림" pitchFamily="50" charset="-127"/>
            </a:endParaRPr>
          </a:p>
          <a:p>
            <a:endParaRPr lang="en-US" altLang="ko-KR">
              <a:ea typeface="굴림" pitchFamily="50" charset="-127"/>
            </a:endParaRPr>
          </a:p>
          <a:p>
            <a:endParaRPr lang="en-US" altLang="ko-KR">
              <a:ea typeface="굴림" pitchFamily="50" charset="-127"/>
            </a:endParaRPr>
          </a:p>
          <a:p>
            <a:endParaRPr lang="en-US" altLang="ko-KR">
              <a:ea typeface="굴림" pitchFamily="50" charset="-127"/>
            </a:endParaRPr>
          </a:p>
          <a:p>
            <a:endParaRPr lang="en-US" altLang="ko-KR">
              <a:ea typeface="굴림" pitchFamily="50" charset="-127"/>
            </a:endParaRPr>
          </a:p>
          <a:p>
            <a:endParaRPr lang="en-US" altLang="ko-KR">
              <a:ea typeface="굴림" pitchFamily="50" charset="-127"/>
            </a:endParaRPr>
          </a:p>
          <a:p>
            <a:pPr algn="just" latinLnBrk="1">
              <a:spcBef>
                <a:spcPct val="0"/>
              </a:spcBef>
              <a:buFontTx/>
              <a:buNone/>
            </a:pPr>
            <a:r>
              <a:rPr kumimoji="1" lang="en-US" altLang="ko-KR" sz="24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	Answer:(0.6875)</a:t>
            </a:r>
            <a:r>
              <a:rPr kumimoji="1" lang="en-US" altLang="ko-KR" sz="16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10</a:t>
            </a:r>
            <a:r>
              <a:rPr kumimoji="1" lang="en-US" altLang="ko-KR" sz="24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 = (0.a</a:t>
            </a:r>
            <a:r>
              <a:rPr kumimoji="1" lang="en-US" altLang="ko-KR" sz="2400" baseline="-300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-1</a:t>
            </a:r>
            <a:r>
              <a:rPr kumimoji="1" lang="en-US" altLang="ko-KR" sz="24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a</a:t>
            </a:r>
            <a:r>
              <a:rPr kumimoji="1" lang="en-US" altLang="ko-KR" sz="2400" baseline="-300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-2</a:t>
            </a:r>
            <a:r>
              <a:rPr kumimoji="1" lang="en-US" altLang="ko-KR" sz="24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a</a:t>
            </a:r>
            <a:r>
              <a:rPr kumimoji="1" lang="en-US" altLang="ko-KR" sz="2400" baseline="-300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-3</a:t>
            </a:r>
            <a:r>
              <a:rPr kumimoji="1" lang="en-US" altLang="ko-KR" sz="24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a</a:t>
            </a:r>
            <a:r>
              <a:rPr kumimoji="1" lang="en-US" altLang="ko-KR" sz="2400" baseline="-300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-4</a:t>
            </a:r>
            <a:r>
              <a:rPr kumimoji="1" lang="en-US" altLang="ko-KR" sz="24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)</a:t>
            </a:r>
            <a:r>
              <a:rPr kumimoji="1" lang="en-US" altLang="ko-KR" sz="2400" baseline="-300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2</a:t>
            </a:r>
            <a:r>
              <a:rPr kumimoji="1" lang="en-US" altLang="ko-KR" sz="24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 = (0.1011)</a:t>
            </a:r>
            <a:r>
              <a:rPr kumimoji="1" lang="en-US" altLang="ko-KR" sz="2400" baseline="-300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2</a:t>
            </a:r>
            <a:r>
              <a:rPr kumimoji="1" lang="en-US" altLang="ko-KR" sz="2400">
                <a:solidFill>
                  <a:srgbClr val="000000"/>
                </a:solidFill>
                <a:latin typeface="굴림" pitchFamily="50" charset="-127"/>
                <a:ea typeface="바탕" pitchFamily="18" charset="-127"/>
              </a:rPr>
              <a:t> </a:t>
            </a:r>
            <a:endParaRPr lang="en-US" altLang="ko-KR" sz="3600">
              <a:ea typeface="굴림" pitchFamily="50" charset="-127"/>
            </a:endParaRPr>
          </a:p>
          <a:p>
            <a:endParaRPr lang="en-US" altLang="ko-KR" sz="3600">
              <a:ea typeface="굴림" pitchFamily="50" charset="-127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15</a:t>
            </a:fld>
            <a:endParaRPr lang="en-US" altLang="ko-KR" sz="1200" dirty="0"/>
          </a:p>
        </p:txBody>
      </p:sp>
      <p:graphicFrame>
        <p:nvGraphicFramePr>
          <p:cNvPr id="16794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21798"/>
              </p:ext>
            </p:extLst>
          </p:nvPr>
        </p:nvGraphicFramePr>
        <p:xfrm>
          <a:off x="1186631" y="2198289"/>
          <a:ext cx="6409705" cy="2382839"/>
        </p:xfrm>
        <a:graphic>
          <a:graphicData uri="http://schemas.openxmlformats.org/drawingml/2006/table">
            <a:tbl>
              <a:tblPr/>
              <a:tblGrid>
                <a:gridCol w="1602001"/>
                <a:gridCol w="1225760"/>
                <a:gridCol w="469875"/>
                <a:gridCol w="1411326"/>
                <a:gridCol w="1700743"/>
              </a:tblGrid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Integer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Fraction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Coefficient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0.6875 x 2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0.3750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-1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 = 1 </a:t>
                      </a:r>
                      <a:endParaRPr kumimoji="0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0.3750 x 2 =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0.7500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-2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 = 0</a:t>
                      </a:r>
                      <a:endParaRPr kumimoji="0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0.7500 x 2 =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0.5000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-3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 = 1 </a:t>
                      </a:r>
                      <a:endParaRPr kumimoji="0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0.5000 x 2 =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0.0000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a</a:t>
                      </a:r>
                      <a:r>
                        <a:rPr kumimoji="0" lang="en-US" altLang="ko-KR" sz="2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-4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바탕" pitchFamily="18" charset="-127"/>
                        </a:rPr>
                        <a:t> = 1 </a:t>
                      </a:r>
                      <a:endParaRPr kumimoji="0" lang="en-US" altLang="ko-K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7986" name="Line 50"/>
          <p:cNvSpPr>
            <a:spLocks noChangeShapeType="1"/>
          </p:cNvSpPr>
          <p:nvPr/>
        </p:nvSpPr>
        <p:spPr bwMode="auto">
          <a:xfrm>
            <a:off x="7308850" y="2781127"/>
            <a:ext cx="0" cy="1728787"/>
          </a:xfrm>
          <a:prstGeom prst="line">
            <a:avLst/>
          </a:prstGeom>
          <a:noFill/>
          <a:ln w="38100">
            <a:solidFill>
              <a:srgbClr val="FF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4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itchFamily="50" charset="-127"/>
              </a:rPr>
              <a:t>General Base (Radix) Conversion: </a:t>
            </a:r>
            <a:br>
              <a:rPr lang="en-US" altLang="ko-KR" sz="2800">
                <a:ea typeface="굴림" pitchFamily="50" charset="-127"/>
              </a:rPr>
            </a:br>
            <a:r>
              <a:rPr lang="en-US" altLang="ko-KR" sz="2800">
                <a:ea typeface="굴림" pitchFamily="50" charset="-127"/>
              </a:rPr>
              <a:t>Integer Part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Given a value </a:t>
            </a:r>
            <a:r>
              <a:rPr lang="en-US" altLang="ko-KR" sz="2400" i="1" dirty="0">
                <a:latin typeface="Times New Roman" pitchFamily="18" charset="0"/>
                <a:ea typeface="굴림" pitchFamily="50" charset="-127"/>
              </a:rPr>
              <a:t>X</a:t>
            </a:r>
            <a:r>
              <a:rPr lang="en-US" altLang="ko-KR" sz="2400" dirty="0">
                <a:ea typeface="굴림" pitchFamily="50" charset="-127"/>
              </a:rPr>
              <a:t> represented </a:t>
            </a:r>
            <a:r>
              <a:rPr lang="en-US" altLang="ko-KR" sz="2400" dirty="0" smtClean="0">
                <a:ea typeface="굴림" pitchFamily="50" charset="-127"/>
              </a:rPr>
              <a:t>in a </a:t>
            </a:r>
            <a:r>
              <a:rPr lang="en-US" altLang="ko-KR" sz="2400" dirty="0">
                <a:ea typeface="굴림" pitchFamily="50" charset="-127"/>
              </a:rPr>
              <a:t>source system with radix </a:t>
            </a:r>
            <a:r>
              <a:rPr lang="en-US" altLang="ko-KR" sz="2400" i="1" dirty="0" err="1">
                <a:latin typeface="Times New Roman" pitchFamily="18" charset="0"/>
                <a:ea typeface="굴림" pitchFamily="50" charset="-127"/>
              </a:rPr>
              <a:t>B</a:t>
            </a:r>
            <a:r>
              <a:rPr lang="en-US" altLang="ko-KR" sz="2400" i="1" baseline="-25000" dirty="0" err="1">
                <a:latin typeface="Times New Roman" pitchFamily="18" charset="0"/>
                <a:ea typeface="굴림" pitchFamily="50" charset="-127"/>
              </a:rPr>
              <a:t>s</a:t>
            </a:r>
            <a:r>
              <a:rPr lang="en-US" altLang="ko-KR" sz="2400" dirty="0">
                <a:ea typeface="굴림" pitchFamily="50" charset="-127"/>
              </a:rPr>
              <a:t>,  represent the same number in a destination system with radix </a:t>
            </a:r>
            <a:r>
              <a:rPr lang="en-US" altLang="ko-KR" sz="2400" i="1" dirty="0" err="1">
                <a:latin typeface="Times New Roman" pitchFamily="18" charset="0"/>
                <a:ea typeface="굴림" pitchFamily="50" charset="-127"/>
              </a:rPr>
              <a:t>B</a:t>
            </a:r>
            <a:r>
              <a:rPr lang="en-US" altLang="ko-KR" sz="2400" i="1" baseline="-25000" dirty="0" err="1">
                <a:latin typeface="Times New Roman" pitchFamily="18" charset="0"/>
                <a:ea typeface="굴림" pitchFamily="50" charset="-127"/>
              </a:rPr>
              <a:t>d</a:t>
            </a:r>
            <a:endParaRPr lang="en-US" altLang="ko-KR" sz="2400" i="1" baseline="-25000" dirty="0">
              <a:latin typeface="Times New Roman" pitchFamily="18" charset="0"/>
              <a:ea typeface="굴림" pitchFamily="50" charset="-127"/>
            </a:endParaRPr>
          </a:p>
          <a:p>
            <a:pPr lvl="1"/>
            <a:r>
              <a:rPr lang="en-US" altLang="ko-KR" sz="2000" dirty="0">
                <a:ea typeface="굴림" pitchFamily="50" charset="-127"/>
              </a:rPr>
              <a:t>Consider the integer part of the number, </a:t>
            </a:r>
            <a:r>
              <a:rPr lang="en-US" altLang="ko-KR" sz="2000" i="1" dirty="0">
                <a:latin typeface="Times New Roman" pitchFamily="18" charset="0"/>
                <a:ea typeface="굴림" pitchFamily="50" charset="-127"/>
              </a:rPr>
              <a:t>X</a:t>
            </a:r>
            <a:r>
              <a:rPr lang="en-US" altLang="ko-KR" sz="2000" i="1" baseline="-25000" dirty="0">
                <a:latin typeface="Times New Roman" pitchFamily="18" charset="0"/>
                <a:ea typeface="굴림" pitchFamily="50" charset="-127"/>
              </a:rPr>
              <a:t>I</a:t>
            </a:r>
            <a:r>
              <a:rPr lang="en-US" altLang="ko-KR" sz="2000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2000" dirty="0">
                <a:ea typeface="굴림" pitchFamily="50" charset="-127"/>
              </a:rPr>
              <a:t>in the </a:t>
            </a:r>
            <a:r>
              <a:rPr lang="en-US" altLang="ko-KR" sz="2000" i="1" dirty="0" err="1">
                <a:latin typeface="Times New Roman" pitchFamily="18" charset="0"/>
                <a:ea typeface="굴림" pitchFamily="50" charset="-127"/>
              </a:rPr>
              <a:t>B</a:t>
            </a:r>
            <a:r>
              <a:rPr lang="en-US" altLang="ko-KR" sz="2000" i="1" baseline="-25000" dirty="0" err="1">
                <a:latin typeface="Times New Roman" pitchFamily="18" charset="0"/>
                <a:ea typeface="굴림" pitchFamily="50" charset="-127"/>
              </a:rPr>
              <a:t>d</a:t>
            </a:r>
            <a:r>
              <a:rPr lang="en-US" altLang="ko-KR" sz="2000" i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2000" dirty="0">
                <a:ea typeface="굴림" pitchFamily="50" charset="-127"/>
              </a:rPr>
              <a:t>system</a:t>
            </a: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pPr lvl="1"/>
            <a:r>
              <a:rPr lang="en-US" altLang="ko-KR" sz="2000" dirty="0">
                <a:ea typeface="굴림" pitchFamily="50" charset="-127"/>
              </a:rPr>
              <a:t>R is the Desired digit (LSD) </a:t>
            </a:r>
            <a:r>
              <a:rPr lang="en-US" altLang="ko-KR" sz="2000" dirty="0">
                <a:ea typeface="굴림" pitchFamily="50" charset="-127"/>
                <a:sym typeface="Wingdings" pitchFamily="2" charset="2"/>
              </a:rPr>
              <a:t> can repeatedly divide to obtain converted value</a:t>
            </a:r>
            <a:endParaRPr lang="en-US" altLang="ko-KR" sz="2000" dirty="0">
              <a:ea typeface="굴림" pitchFamily="50" charset="-127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16</a:t>
            </a:fld>
            <a:endParaRPr lang="en-US" altLang="ko-KR" sz="1200" dirty="0"/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0" y="30127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1689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353776"/>
              </p:ext>
            </p:extLst>
          </p:nvPr>
        </p:nvGraphicFramePr>
        <p:xfrm>
          <a:off x="1692275" y="2685703"/>
          <a:ext cx="624363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3" imgW="3022560" imgH="482400" progId="Equation.3">
                  <p:embed/>
                </p:oleObj>
              </mc:Choice>
              <mc:Fallback>
                <p:oleObj name="Equation" r:id="rId3" imgW="30225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685703"/>
                        <a:ext cx="6243638" cy="1004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054831"/>
              </p:ext>
            </p:extLst>
          </p:nvPr>
        </p:nvGraphicFramePr>
        <p:xfrm>
          <a:off x="3779838" y="3690590"/>
          <a:ext cx="1447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5" imgW="685800" imgH="228600" progId="Equation.3">
                  <p:embed/>
                </p:oleObj>
              </mc:Choice>
              <mc:Fallback>
                <p:oleObj name="Equation" r:id="rId5" imgW="685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690590"/>
                        <a:ext cx="1447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891697"/>
              </p:ext>
            </p:extLst>
          </p:nvPr>
        </p:nvGraphicFramePr>
        <p:xfrm>
          <a:off x="1835150" y="4625628"/>
          <a:ext cx="531495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7" imgW="2514600" imgH="457200" progId="Equation.3">
                  <p:embed/>
                </p:oleObj>
              </mc:Choice>
              <mc:Fallback>
                <p:oleObj name="Equation" r:id="rId7" imgW="2514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625628"/>
                        <a:ext cx="5314950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63401"/>
              </p:ext>
            </p:extLst>
          </p:nvPr>
        </p:nvGraphicFramePr>
        <p:xfrm>
          <a:off x="3635375" y="4122390"/>
          <a:ext cx="18796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9" imgW="888840" imgH="228600" progId="Equation.3">
                  <p:embed/>
                </p:oleObj>
              </mc:Choice>
              <mc:Fallback>
                <p:oleObj name="Equation" r:id="rId9" imgW="888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122390"/>
                        <a:ext cx="18796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6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itchFamily="50" charset="-127"/>
              </a:rPr>
              <a:t>General Base (Radix) Conversion: </a:t>
            </a:r>
            <a:br>
              <a:rPr lang="en-US" altLang="ko-KR" sz="2800">
                <a:ea typeface="굴림" pitchFamily="50" charset="-127"/>
              </a:rPr>
            </a:br>
            <a:r>
              <a:rPr lang="en-US" altLang="ko-KR" sz="2800">
                <a:ea typeface="굴림" pitchFamily="50" charset="-127"/>
              </a:rPr>
              <a:t>Fraction Part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z="2000">
                <a:ea typeface="굴림" pitchFamily="50" charset="-127"/>
              </a:rPr>
              <a:t>Consider the fraction part of the number, </a:t>
            </a:r>
            <a:r>
              <a:rPr lang="en-US" altLang="ko-KR" sz="2000" i="1">
                <a:latin typeface="Times New Roman" pitchFamily="18" charset="0"/>
                <a:ea typeface="굴림" pitchFamily="50" charset="-127"/>
              </a:rPr>
              <a:t>X</a:t>
            </a:r>
            <a:r>
              <a:rPr lang="en-US" altLang="ko-KR" sz="2000" i="1" baseline="-25000">
                <a:latin typeface="Times New Roman" pitchFamily="18" charset="0"/>
                <a:ea typeface="굴림" pitchFamily="50" charset="-127"/>
              </a:rPr>
              <a:t>I</a:t>
            </a:r>
            <a:r>
              <a:rPr lang="en-US" altLang="ko-KR" sz="2000">
                <a:ea typeface="굴림" pitchFamily="50" charset="-127"/>
              </a:rPr>
              <a:t> in the </a:t>
            </a:r>
            <a:r>
              <a:rPr lang="en-US" altLang="ko-KR" sz="2000" i="1">
                <a:latin typeface="Times New Roman" pitchFamily="18" charset="0"/>
                <a:ea typeface="굴림" pitchFamily="50" charset="-127"/>
              </a:rPr>
              <a:t>B</a:t>
            </a:r>
            <a:r>
              <a:rPr lang="en-US" altLang="ko-KR" sz="2000" i="1" baseline="-25000">
                <a:latin typeface="Times New Roman" pitchFamily="18" charset="0"/>
                <a:ea typeface="굴림" pitchFamily="50" charset="-127"/>
              </a:rPr>
              <a:t>d</a:t>
            </a:r>
            <a:r>
              <a:rPr lang="en-US" altLang="ko-KR" sz="2000" i="1">
                <a:ea typeface="굴림" pitchFamily="50" charset="-127"/>
              </a:rPr>
              <a:t> </a:t>
            </a:r>
            <a:r>
              <a:rPr lang="en-US" altLang="ko-KR" sz="2000">
                <a:ea typeface="굴림" pitchFamily="50" charset="-127"/>
              </a:rPr>
              <a:t>system</a:t>
            </a: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endParaRPr lang="en-US" altLang="ko-KR" sz="2000">
              <a:ea typeface="굴림" pitchFamily="50" charset="-127"/>
            </a:endParaRPr>
          </a:p>
          <a:p>
            <a:pPr lvl="1"/>
            <a:r>
              <a:rPr lang="en-US" altLang="ko-KR" sz="2000" i="1">
                <a:latin typeface="Times New Roman" pitchFamily="18" charset="0"/>
                <a:ea typeface="굴림" pitchFamily="50" charset="-127"/>
              </a:rPr>
              <a:t>P</a:t>
            </a:r>
            <a:r>
              <a:rPr lang="en-US" altLang="ko-KR" sz="2000" i="1" baseline="-25000">
                <a:latin typeface="Times New Roman" pitchFamily="18" charset="0"/>
                <a:ea typeface="굴림" pitchFamily="50" charset="-127"/>
              </a:rPr>
              <a:t>I</a:t>
            </a:r>
            <a:r>
              <a:rPr lang="en-US" altLang="ko-KR" sz="2000">
                <a:ea typeface="굴림" pitchFamily="50" charset="-127"/>
              </a:rPr>
              <a:t> is the desired digit </a:t>
            </a:r>
            <a:r>
              <a:rPr lang="en-US" altLang="ko-KR" sz="2000">
                <a:ea typeface="굴림" pitchFamily="50" charset="-127"/>
                <a:sym typeface="Wingdings" pitchFamily="2" charset="2"/>
              </a:rPr>
              <a:t> can multiply by the </a:t>
            </a:r>
            <a:r>
              <a:rPr lang="en-US" altLang="ko-KR" sz="2000">
                <a:ea typeface="굴림" pitchFamily="50" charset="-127"/>
              </a:rPr>
              <a:t> </a:t>
            </a:r>
            <a:r>
              <a:rPr lang="en-US" altLang="ko-KR" sz="2000" i="1">
                <a:latin typeface="Times New Roman" pitchFamily="18" charset="0"/>
                <a:ea typeface="굴림" pitchFamily="50" charset="-127"/>
              </a:rPr>
              <a:t>B</a:t>
            </a:r>
            <a:r>
              <a:rPr lang="en-US" altLang="ko-KR" sz="2000" i="1" baseline="-25000">
                <a:latin typeface="Times New Roman" pitchFamily="18" charset="0"/>
                <a:ea typeface="굴림" pitchFamily="50" charset="-127"/>
              </a:rPr>
              <a:t>d</a:t>
            </a:r>
            <a:r>
              <a:rPr lang="en-US" altLang="ko-KR" sz="2000" i="1">
                <a:ea typeface="굴림" pitchFamily="50" charset="-127"/>
              </a:rPr>
              <a:t> </a:t>
            </a:r>
            <a:r>
              <a:rPr lang="en-US" altLang="ko-KR" sz="2000">
                <a:ea typeface="굴림" pitchFamily="50" charset="-127"/>
              </a:rPr>
              <a:t>value</a:t>
            </a:r>
          </a:p>
          <a:p>
            <a:pPr lvl="1"/>
            <a:endParaRPr lang="en-US" altLang="ko-KR" sz="2800">
              <a:ea typeface="굴림" pitchFamily="50" charset="-127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17</a:t>
            </a:fld>
            <a:endParaRPr lang="en-US" altLang="ko-KR" sz="1200" dirty="0"/>
          </a:p>
        </p:txBody>
      </p:sp>
      <p:graphicFrame>
        <p:nvGraphicFramePr>
          <p:cNvPr id="1699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634277"/>
              </p:ext>
            </p:extLst>
          </p:nvPr>
        </p:nvGraphicFramePr>
        <p:xfrm>
          <a:off x="1519238" y="1844824"/>
          <a:ext cx="629602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3" imgW="3047760" imgH="507960" progId="Equation.3">
                  <p:embed/>
                </p:oleObj>
              </mc:Choice>
              <mc:Fallback>
                <p:oleObj name="Equation" r:id="rId3" imgW="30477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844824"/>
                        <a:ext cx="6296025" cy="1057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18787"/>
              </p:ext>
            </p:extLst>
          </p:nvPr>
        </p:nvGraphicFramePr>
        <p:xfrm>
          <a:off x="4143375" y="3465662"/>
          <a:ext cx="10445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5" imgW="495000" imgH="215640" progId="Equation.3">
                  <p:embed/>
                </p:oleObj>
              </mc:Choice>
              <mc:Fallback>
                <p:oleObj name="Equation" r:id="rId5" imgW="495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3465662"/>
                        <a:ext cx="104457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386332"/>
              </p:ext>
            </p:extLst>
          </p:nvPr>
        </p:nvGraphicFramePr>
        <p:xfrm>
          <a:off x="2816225" y="3962549"/>
          <a:ext cx="37004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quation" r:id="rId7" imgW="1752480" imgH="241200" progId="Equation.3">
                  <p:embed/>
                </p:oleObj>
              </mc:Choice>
              <mc:Fallback>
                <p:oleObj name="Equation" r:id="rId7" imgW="1752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6225" y="3962549"/>
                        <a:ext cx="37004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602802"/>
              </p:ext>
            </p:extLst>
          </p:nvPr>
        </p:nvGraphicFramePr>
        <p:xfrm>
          <a:off x="3540125" y="2941787"/>
          <a:ext cx="22510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quation" r:id="rId9" imgW="1066680" imgH="228600" progId="Equation.3">
                  <p:embed/>
                </p:oleObj>
              </mc:Choice>
              <mc:Fallback>
                <p:oleObj name="Equation" r:id="rId9" imgW="1066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2941787"/>
                        <a:ext cx="22510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0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Octal and Hexadecimal Numbers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Binary-Octal-Hexadecimal</a:t>
            </a: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18</a:t>
            </a:fld>
            <a:endParaRPr lang="en-US" altLang="ko-KR" sz="1200" dirty="0"/>
          </a:p>
        </p:txBody>
      </p:sp>
      <p:graphicFrame>
        <p:nvGraphicFramePr>
          <p:cNvPr id="1710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370685"/>
              </p:ext>
            </p:extLst>
          </p:nvPr>
        </p:nvGraphicFramePr>
        <p:xfrm>
          <a:off x="1258888" y="1772816"/>
          <a:ext cx="6265862" cy="438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Image" r:id="rId3" imgW="3963429" imgH="3063246" progId="Photoshop.Image.6">
                  <p:embed/>
                </p:oleObj>
              </mc:Choice>
              <mc:Fallback>
                <p:oleObj name="Image" r:id="rId3" imgW="3963429" imgH="3063246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72816"/>
                        <a:ext cx="6265862" cy="438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78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Octal and Hexadecimal Numbers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Binary to Octal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Grouping 3 digits in binary and assigning the octal</a:t>
            </a:r>
          </a:p>
          <a:p>
            <a:endParaRPr lang="en-US" altLang="ko-KR" dirty="0">
              <a:ea typeface="굴림" pitchFamily="50" charset="-127"/>
            </a:endParaRPr>
          </a:p>
          <a:p>
            <a:endParaRPr lang="en-US" altLang="ko-KR" dirty="0">
              <a:ea typeface="굴림" pitchFamily="50" charset="-127"/>
            </a:endParaRPr>
          </a:p>
          <a:p>
            <a:pPr lvl="1"/>
            <a:endParaRPr lang="en-US" altLang="ko-KR" dirty="0" smtClean="0">
              <a:ea typeface="굴림" pitchFamily="50" charset="-127"/>
            </a:endParaRPr>
          </a:p>
          <a:p>
            <a:r>
              <a:rPr lang="en-US" altLang="ko-KR" dirty="0" smtClean="0">
                <a:ea typeface="굴림" pitchFamily="50" charset="-127"/>
              </a:rPr>
              <a:t>Binary </a:t>
            </a:r>
            <a:r>
              <a:rPr lang="en-US" altLang="ko-KR" dirty="0">
                <a:ea typeface="굴림" pitchFamily="50" charset="-127"/>
              </a:rPr>
              <a:t>to Hexadecimal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Grouping 4 digits in binary and assigning the hexadecimal</a:t>
            </a:r>
          </a:p>
          <a:p>
            <a:endParaRPr lang="en-US" altLang="ko-KR" dirty="0">
              <a:ea typeface="굴림" pitchFamily="50" charset="-127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19</a:t>
            </a:fld>
            <a:endParaRPr lang="en-US" altLang="ko-KR" sz="1200" dirty="0"/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611188" y="2276872"/>
            <a:ext cx="83534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( </a:t>
            </a:r>
            <a:r>
              <a:rPr kumimoji="1" lang="en-US" altLang="ko-KR" sz="2000" u="sng" dirty="0">
                <a:solidFill>
                  <a:srgbClr val="000000"/>
                </a:solidFill>
                <a:latin typeface="굴림" pitchFamily="50" charset="-127"/>
              </a:rPr>
              <a:t>10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굴림" pitchFamily="50" charset="-127"/>
              </a:rPr>
              <a:t>110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굴림" pitchFamily="50" charset="-127"/>
              </a:rPr>
              <a:t>001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굴림" pitchFamily="50" charset="-127"/>
              </a:rPr>
              <a:t>101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굴림" pitchFamily="50" charset="-127"/>
              </a:rPr>
              <a:t>011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.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굴림" pitchFamily="50" charset="-127"/>
              </a:rPr>
              <a:t>111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굴림" pitchFamily="50" charset="-127"/>
              </a:rPr>
              <a:t>100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굴림" pitchFamily="50" charset="-127"/>
              </a:rPr>
              <a:t>000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굴림" pitchFamily="50" charset="-127"/>
              </a:rPr>
              <a:t>110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)</a:t>
            </a:r>
            <a:r>
              <a:rPr kumimoji="1" lang="en-US" altLang="ko-KR" sz="2000" baseline="-30000" dirty="0">
                <a:solidFill>
                  <a:srgbClr val="000000"/>
                </a:solidFill>
                <a:latin typeface="굴림" pitchFamily="50" charset="-127"/>
              </a:rPr>
              <a:t>2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= (26153.7406)</a:t>
            </a:r>
            <a:r>
              <a:rPr kumimoji="1" lang="en-US" altLang="ko-KR" sz="2000" baseline="-30000" dirty="0">
                <a:solidFill>
                  <a:srgbClr val="000000"/>
                </a:solidFill>
                <a:latin typeface="굴림" pitchFamily="50" charset="-127"/>
              </a:rPr>
              <a:t>8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</a:t>
            </a:r>
          </a:p>
          <a:p>
            <a:pPr algn="just" latinLnBrk="1">
              <a:spcBef>
                <a:spcPct val="50000"/>
              </a:spcBef>
            </a:pPr>
            <a:r>
              <a:rPr kumimoji="1" lang="en-US" altLang="ko-KR" sz="2000" baseline="-30000" dirty="0">
                <a:solidFill>
                  <a:srgbClr val="000000"/>
                </a:solidFill>
                <a:latin typeface="Times New Roman"/>
              </a:rPr>
              <a:t>                 </a:t>
            </a:r>
            <a:r>
              <a:rPr kumimoji="1" lang="en-US" altLang="ko-KR" sz="2000" baseline="-30000" dirty="0">
                <a:solidFill>
                  <a:srgbClr val="000000"/>
                </a:solidFill>
                <a:latin typeface="굴림" pitchFamily="50" charset="-127"/>
              </a:rPr>
              <a:t> 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2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 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6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 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   1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  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 5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 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   3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    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 7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 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   4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   0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</a:rPr>
              <a:t>   </a:t>
            </a:r>
            <a:r>
              <a:rPr kumimoji="1" lang="en-US" altLang="ko-KR" sz="2000" dirty="0">
                <a:solidFill>
                  <a:srgbClr val="000000"/>
                </a:solidFill>
                <a:latin typeface="굴림" pitchFamily="50" charset="-127"/>
              </a:rPr>
              <a:t>   6 </a:t>
            </a:r>
            <a:endParaRPr kumimoji="1" lang="en-US" altLang="ko-KR" sz="2000" dirty="0">
              <a:latin typeface="굴림" pitchFamily="50" charset="-127"/>
            </a:endParaRP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827088" y="5013176"/>
            <a:ext cx="7848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latinLnBrk="1">
              <a:spcBef>
                <a:spcPct val="50000"/>
              </a:spcBef>
            </a:pPr>
            <a:r>
              <a:rPr kumimoji="1" lang="en-US" altLang="ko-KR" sz="18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    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( </a:t>
            </a:r>
            <a:r>
              <a:rPr kumimoji="1" lang="en-US" altLang="ko-KR" sz="2000" u="sng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10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1100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0110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1011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.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1111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kumimoji="1" lang="en-US" altLang="ko-KR" sz="2000" u="sng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0010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)</a:t>
            </a:r>
            <a:r>
              <a:rPr kumimoji="1" lang="en-US" altLang="ko-KR" sz="2000" baseline="-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2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= (2C6B.F2)</a:t>
            </a:r>
            <a:r>
              <a:rPr kumimoji="1" lang="en-US" altLang="ko-KR" sz="2000" baseline="-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16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</a:t>
            </a:r>
          </a:p>
          <a:p>
            <a:pPr algn="l" latinLnBrk="1">
              <a:spcBef>
                <a:spcPct val="50000"/>
              </a:spcBef>
            </a:pPr>
            <a:r>
              <a:rPr kumimoji="1" lang="en-US" altLang="ko-KR" sz="2000" baseline="-30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                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2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 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   C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   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  6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  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   B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     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   F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/>
                <a:ea typeface="바탕" pitchFamily="18" charset="-127"/>
              </a:rPr>
              <a:t>     </a:t>
            </a:r>
            <a:r>
              <a:rPr kumimoji="1" lang="en-US" altLang="ko-KR" sz="2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  2 </a:t>
            </a:r>
            <a:endParaRPr kumimoji="1" lang="en-US" altLang="ko-KR" sz="2000" dirty="0">
              <a:latin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45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Digital Systems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Digital vs. Analog</a:t>
            </a:r>
          </a:p>
          <a:p>
            <a:pPr lvl="1"/>
            <a:r>
              <a:rPr lang="en-US" altLang="ko-KR">
                <a:ea typeface="굴림" pitchFamily="50" charset="-127"/>
              </a:rPr>
              <a:t>Digital: a limited number of </a:t>
            </a:r>
            <a:r>
              <a:rPr lang="en-US" altLang="ko-KR">
                <a:solidFill>
                  <a:srgbClr val="FF0000"/>
                </a:solidFill>
                <a:ea typeface="굴림" pitchFamily="50" charset="-127"/>
              </a:rPr>
              <a:t>discrete</a:t>
            </a:r>
            <a:r>
              <a:rPr lang="en-US" altLang="ko-KR">
                <a:ea typeface="굴림" pitchFamily="50" charset="-127"/>
              </a:rPr>
              <a:t> values</a:t>
            </a:r>
          </a:p>
          <a:p>
            <a:pPr lvl="1"/>
            <a:r>
              <a:rPr lang="en-US" altLang="ko-KR">
                <a:ea typeface="굴림" pitchFamily="50" charset="-127"/>
              </a:rPr>
              <a:t>Analog: a uncountable number of continuous values</a:t>
            </a:r>
          </a:p>
          <a:p>
            <a:r>
              <a:rPr lang="en-US" altLang="ko-KR">
                <a:ea typeface="굴림" pitchFamily="50" charset="-127"/>
              </a:rPr>
              <a:t>Digits and bits</a:t>
            </a:r>
          </a:p>
          <a:p>
            <a:pPr lvl="1"/>
            <a:r>
              <a:rPr lang="en-US" altLang="ko-KR">
                <a:ea typeface="굴림" pitchFamily="50" charset="-127"/>
              </a:rPr>
              <a:t>Digits: discrete elements</a:t>
            </a:r>
          </a:p>
          <a:p>
            <a:pPr lvl="1"/>
            <a:r>
              <a:rPr lang="en-US" altLang="ko-KR">
                <a:ea typeface="굴림" pitchFamily="50" charset="-127"/>
              </a:rPr>
              <a:t>Bits: binary digits</a:t>
            </a:r>
          </a:p>
          <a:p>
            <a:pPr lvl="1"/>
            <a:r>
              <a:rPr lang="en-US" altLang="ko-KR">
                <a:ea typeface="굴림" pitchFamily="50" charset="-127"/>
              </a:rPr>
              <a:t>Most digital systems use bits to represent information.</a:t>
            </a:r>
          </a:p>
          <a:p>
            <a:pPr lvl="1">
              <a:buFont typeface="Wingdings" pitchFamily="2" charset="2"/>
              <a:buNone/>
            </a:pPr>
            <a:r>
              <a:rPr lang="en-US" altLang="ko-KR">
                <a:ea typeface="굴림" pitchFamily="50" charset="-127"/>
                <a:sym typeface="Wingdings" pitchFamily="2" charset="2"/>
              </a:rPr>
              <a:t> Need to understand the binary system.</a:t>
            </a:r>
          </a:p>
          <a:p>
            <a:r>
              <a:rPr lang="en-US" altLang="ko-KR">
                <a:ea typeface="굴림" pitchFamily="50" charset="-127"/>
              </a:rPr>
              <a:t>Digital computer is a digital system that performs various computational tasks.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0809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Complements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Are used in digital computers for simplifying the subtraction and for logical manipulation</a:t>
            </a:r>
          </a:p>
          <a:p>
            <a:r>
              <a:rPr lang="en-US" altLang="ko-KR">
                <a:ea typeface="굴림" pitchFamily="50" charset="-127"/>
              </a:rPr>
              <a:t>Two types of complements for base-</a:t>
            </a:r>
            <a:r>
              <a:rPr lang="en-US" altLang="ko-KR" sz="2400" i="1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 i="1">
                <a:ea typeface="굴림" pitchFamily="50" charset="-127"/>
              </a:rPr>
              <a:t> </a:t>
            </a:r>
            <a:r>
              <a:rPr lang="en-US" altLang="ko-KR">
                <a:ea typeface="굴림" pitchFamily="50" charset="-127"/>
              </a:rPr>
              <a:t>system</a:t>
            </a:r>
          </a:p>
          <a:p>
            <a:pPr lvl="1"/>
            <a:r>
              <a:rPr lang="en-US" altLang="ko-KR" i="1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>
                <a:ea typeface="굴림" pitchFamily="50" charset="-127"/>
              </a:rPr>
              <a:t>’s complement</a:t>
            </a:r>
          </a:p>
          <a:p>
            <a:pPr lvl="1"/>
            <a:r>
              <a:rPr lang="en-US" altLang="ko-KR">
                <a:ea typeface="굴림" pitchFamily="50" charset="-127"/>
              </a:rPr>
              <a:t>(</a:t>
            </a:r>
            <a:r>
              <a:rPr lang="en-US" altLang="ko-KR" i="1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>
                <a:ea typeface="굴림" pitchFamily="50" charset="-127"/>
              </a:rPr>
              <a:t>-1)’s complement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20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993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Diminished Radix Complement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Given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>
                <a:ea typeface="굴림" pitchFamily="50" charset="-127"/>
              </a:rPr>
              <a:t> in base </a:t>
            </a:r>
            <a:r>
              <a:rPr lang="en-US" altLang="ko-KR" i="1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>
                <a:ea typeface="굴림" pitchFamily="50" charset="-127"/>
              </a:rPr>
              <a:t> having </a:t>
            </a:r>
            <a:r>
              <a:rPr lang="en-US" altLang="ko-KR" i="1">
                <a:latin typeface="Times New Roman" pitchFamily="18" charset="0"/>
                <a:ea typeface="New Times Roman"/>
                <a:cs typeface="New Times Roman"/>
              </a:rPr>
              <a:t>n</a:t>
            </a:r>
            <a:r>
              <a:rPr lang="en-US" altLang="ko-KR">
                <a:ea typeface="굴림" pitchFamily="50" charset="-127"/>
              </a:rPr>
              <a:t> digits, </a:t>
            </a:r>
          </a:p>
          <a:p>
            <a:pPr lvl="1"/>
            <a:r>
              <a:rPr lang="en-US" altLang="ko-KR">
                <a:ea typeface="굴림" pitchFamily="50" charset="-127"/>
              </a:rPr>
              <a:t>(</a:t>
            </a:r>
            <a:r>
              <a:rPr lang="en-US" altLang="ko-KR" i="1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>
                <a:latin typeface="Times New Roman" pitchFamily="18" charset="0"/>
                <a:ea typeface="굴림" pitchFamily="50" charset="-127"/>
              </a:rPr>
              <a:t>-1</a:t>
            </a:r>
            <a:r>
              <a:rPr lang="en-US" altLang="ko-KR">
                <a:ea typeface="굴림" pitchFamily="50" charset="-127"/>
              </a:rPr>
              <a:t>)’s complement	= (</a:t>
            </a:r>
            <a:r>
              <a:rPr lang="en-US" altLang="ko-KR" i="1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 i="1" baseline="30000">
                <a:latin typeface="Times New Roman" pitchFamily="18" charset="0"/>
                <a:ea typeface="New Times Roman"/>
                <a:cs typeface="New Times Roman"/>
              </a:rPr>
              <a:t>n</a:t>
            </a:r>
            <a:r>
              <a:rPr lang="en-US" altLang="ko-KR" i="1">
                <a:latin typeface="Times New Roman" pitchFamily="18" charset="0"/>
                <a:ea typeface="New Times Roman"/>
                <a:cs typeface="New Times Roman"/>
              </a:rPr>
              <a:t> – 1</a:t>
            </a:r>
            <a:r>
              <a:rPr lang="en-US" altLang="ko-KR">
                <a:ea typeface="굴림" pitchFamily="50" charset="-127"/>
              </a:rPr>
              <a:t>) </a:t>
            </a:r>
            <a:r>
              <a:rPr lang="en-US" altLang="ko-KR" i="1">
                <a:latin typeface="Times New Roman" pitchFamily="18" charset="0"/>
                <a:ea typeface="New Times Roman"/>
                <a:cs typeface="New Times Roman"/>
              </a:rPr>
              <a:t>– N</a:t>
            </a:r>
            <a:endParaRPr lang="en-US" altLang="ko-KR">
              <a:ea typeface="굴림" pitchFamily="50" charset="-127"/>
            </a:endParaRPr>
          </a:p>
          <a:p>
            <a:pPr lvl="1"/>
            <a:endParaRPr lang="en-US" altLang="ko-KR">
              <a:ea typeface="굴림" pitchFamily="50" charset="-127"/>
            </a:endParaRPr>
          </a:p>
          <a:p>
            <a:pPr lvl="1"/>
            <a:r>
              <a:rPr lang="en-US" altLang="ko-KR">
                <a:ea typeface="굴림" pitchFamily="50" charset="-127"/>
              </a:rPr>
              <a:t>For decimal, 9’s complement</a:t>
            </a:r>
          </a:p>
          <a:p>
            <a:pPr lvl="2"/>
            <a:r>
              <a:rPr lang="en-US" altLang="ko-KR">
                <a:ea typeface="굴림" pitchFamily="50" charset="-127"/>
              </a:rPr>
              <a:t>The 9’s complement of 546700 = 999999-546700=453299</a:t>
            </a:r>
          </a:p>
          <a:p>
            <a:pPr lvl="2"/>
            <a:r>
              <a:rPr lang="en-US" altLang="ko-KR">
                <a:ea typeface="굴림" pitchFamily="50" charset="-127"/>
              </a:rPr>
              <a:t>The 9’s complement of 012398 = 999999- 012398=987601</a:t>
            </a:r>
          </a:p>
          <a:p>
            <a:pPr lvl="1"/>
            <a:endParaRPr lang="en-US" altLang="ko-KR">
              <a:ea typeface="굴림" pitchFamily="50" charset="-127"/>
            </a:endParaRPr>
          </a:p>
          <a:p>
            <a:pPr lvl="1"/>
            <a:r>
              <a:rPr lang="en-US" altLang="ko-KR">
                <a:ea typeface="굴림" pitchFamily="50" charset="-127"/>
              </a:rPr>
              <a:t>For binary, 1’s complement</a:t>
            </a:r>
          </a:p>
          <a:p>
            <a:pPr lvl="2"/>
            <a:r>
              <a:rPr lang="en-US" altLang="ko-KR">
                <a:ea typeface="굴림" pitchFamily="50" charset="-127"/>
              </a:rPr>
              <a:t>Formed by changing 1’s to 0’s and 0s’ to 1’s.</a:t>
            </a:r>
          </a:p>
          <a:p>
            <a:pPr lvl="2"/>
            <a:r>
              <a:rPr lang="en-US" altLang="ko-KR">
                <a:ea typeface="굴림" pitchFamily="50" charset="-127"/>
              </a:rPr>
              <a:t>The 1’s complement of 1011000 = 0100111</a:t>
            </a:r>
          </a:p>
          <a:p>
            <a:pPr lvl="2"/>
            <a:r>
              <a:rPr lang="en-US" altLang="ko-KR">
                <a:ea typeface="굴림" pitchFamily="50" charset="-127"/>
              </a:rPr>
              <a:t>The 1’s complement of 0101101 = 1010010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21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327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Radix Complement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Given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 dirty="0">
                <a:ea typeface="굴림" pitchFamily="50" charset="-127"/>
              </a:rPr>
              <a:t> in base </a:t>
            </a:r>
            <a:r>
              <a:rPr lang="en-US" altLang="ko-KR" i="1" dirty="0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 dirty="0">
                <a:ea typeface="굴림" pitchFamily="50" charset="-127"/>
              </a:rPr>
              <a:t> having </a:t>
            </a:r>
            <a:r>
              <a:rPr lang="en-US" altLang="ko-KR" i="1" dirty="0">
                <a:latin typeface="Times New Roman" pitchFamily="18" charset="0"/>
                <a:ea typeface="New Times Roman"/>
                <a:cs typeface="New Times Roman"/>
              </a:rPr>
              <a:t>n</a:t>
            </a:r>
            <a:r>
              <a:rPr lang="en-US" altLang="ko-KR" dirty="0">
                <a:ea typeface="굴림" pitchFamily="50" charset="-127"/>
              </a:rPr>
              <a:t> digits, </a:t>
            </a:r>
          </a:p>
          <a:p>
            <a:pPr lvl="1"/>
            <a:r>
              <a:rPr lang="en-US" altLang="ko-KR" i="1" dirty="0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 dirty="0">
                <a:ea typeface="굴림" pitchFamily="50" charset="-127"/>
              </a:rPr>
              <a:t>’s complement	= </a:t>
            </a:r>
            <a:r>
              <a:rPr lang="en-US" altLang="ko-KR" i="1" dirty="0" err="1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 i="1" baseline="30000" dirty="0" err="1">
                <a:latin typeface="Times New Roman" pitchFamily="18" charset="0"/>
                <a:ea typeface="New Times Roman"/>
                <a:cs typeface="New Times Roman"/>
              </a:rPr>
              <a:t>n</a:t>
            </a:r>
            <a:r>
              <a:rPr lang="en-US" altLang="ko-KR" i="1" dirty="0">
                <a:latin typeface="Times New Roman" pitchFamily="18" charset="0"/>
                <a:ea typeface="New Times Roman"/>
                <a:cs typeface="New Times Roman"/>
              </a:rPr>
              <a:t>– N</a:t>
            </a:r>
            <a:endParaRPr lang="en-US" altLang="ko-KR" dirty="0">
              <a:ea typeface="굴림" pitchFamily="50" charset="-127"/>
            </a:endParaRPr>
          </a:p>
          <a:p>
            <a:pPr lvl="1"/>
            <a:r>
              <a:rPr lang="en-US" altLang="ko-KR" dirty="0">
                <a:ea typeface="굴림" pitchFamily="50" charset="-127"/>
              </a:rPr>
              <a:t>Adding 1 to (</a:t>
            </a:r>
            <a:r>
              <a:rPr lang="en-US" altLang="ko-KR" i="1" dirty="0">
                <a:latin typeface="Times New Roman" pitchFamily="18" charset="0"/>
                <a:ea typeface="New Times Roman"/>
                <a:cs typeface="New Times Roman"/>
              </a:rPr>
              <a:t>r</a:t>
            </a:r>
            <a:r>
              <a:rPr lang="en-US" altLang="ko-KR" dirty="0">
                <a:latin typeface="Times New Roman" pitchFamily="18" charset="0"/>
                <a:ea typeface="굴림" pitchFamily="50" charset="-127"/>
              </a:rPr>
              <a:t>-1</a:t>
            </a:r>
            <a:r>
              <a:rPr lang="en-US" altLang="ko-KR" dirty="0">
                <a:ea typeface="굴림" pitchFamily="50" charset="-127"/>
              </a:rPr>
              <a:t>)’s complement</a:t>
            </a:r>
          </a:p>
          <a:p>
            <a:pPr lvl="1"/>
            <a:endParaRPr lang="en-US" altLang="ko-KR" dirty="0">
              <a:ea typeface="굴림" pitchFamily="50" charset="-127"/>
            </a:endParaRPr>
          </a:p>
          <a:p>
            <a:pPr lvl="1"/>
            <a:r>
              <a:rPr lang="en-US" altLang="ko-KR" dirty="0">
                <a:ea typeface="굴림" pitchFamily="50" charset="-127"/>
              </a:rPr>
              <a:t>For decimal, 10’s complement</a:t>
            </a:r>
          </a:p>
          <a:p>
            <a:pPr lvl="2"/>
            <a:r>
              <a:rPr lang="en-US" altLang="ko-KR" dirty="0">
                <a:ea typeface="굴림" pitchFamily="50" charset="-127"/>
              </a:rPr>
              <a:t>The 10’s complement of 012398 = 987602</a:t>
            </a:r>
          </a:p>
          <a:p>
            <a:pPr lvl="2"/>
            <a:r>
              <a:rPr lang="en-US" altLang="ko-KR" dirty="0">
                <a:ea typeface="굴림" pitchFamily="50" charset="-127"/>
              </a:rPr>
              <a:t>The 10’s complement of 246700 = 753300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For binary, 2’s complement</a:t>
            </a:r>
          </a:p>
          <a:p>
            <a:pPr lvl="2"/>
            <a:r>
              <a:rPr lang="en-US" altLang="ko-KR" dirty="0">
                <a:ea typeface="굴림" pitchFamily="50" charset="-127"/>
              </a:rPr>
              <a:t>The 2’s complement of 1101100 = 0010100</a:t>
            </a:r>
          </a:p>
          <a:p>
            <a:pPr lvl="2"/>
            <a:r>
              <a:rPr lang="en-US" altLang="ko-KR" dirty="0">
                <a:ea typeface="굴림" pitchFamily="50" charset="-127"/>
              </a:rPr>
              <a:t>The 2’s complement of 0110111 = 1001001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22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857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44624"/>
            <a:ext cx="7715200" cy="864096"/>
          </a:xfrm>
        </p:spPr>
        <p:txBody>
          <a:bodyPr/>
          <a:lstStyle/>
          <a:p>
            <a:r>
              <a:rPr lang="en-US" altLang="ko-KR">
                <a:ea typeface="굴림" pitchFamily="50" charset="-127"/>
              </a:rPr>
              <a:t>Subtraction Implementation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2738" y="1341438"/>
            <a:ext cx="5338762" cy="5118100"/>
          </a:xfrm>
        </p:spPr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The direct method of subtraction </a:t>
            </a:r>
            <a:r>
              <a:rPr lang="en-US" altLang="ko-KR" sz="2400" dirty="0">
                <a:ea typeface="굴림" pitchFamily="50" charset="-127"/>
                <a:sym typeface="Wingdings" pitchFamily="2" charset="2"/>
              </a:rPr>
              <a:t> borrow concept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When the minuend digit is smaller than the subtrahend digit, a 1 from a higher significant position is borrowed.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It works well with paper and pencil.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How to implement the subtraction with digital hardware ?</a:t>
            </a:r>
          </a:p>
        </p:txBody>
      </p:sp>
      <p:pic>
        <p:nvPicPr>
          <p:cNvPr id="176132" name="Picture 4" descr="kemydtq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628800"/>
            <a:ext cx="1182687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696807" y="6524625"/>
            <a:ext cx="2160587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23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647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Subtraction with Complements (1)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The subtraction of two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>
                <a:ea typeface="굴림" pitchFamily="50" charset="-127"/>
              </a:rPr>
              <a:t>-digit unsigned numbers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M - N</a:t>
            </a:r>
            <a:r>
              <a:rPr lang="en-US" altLang="ko-KR">
                <a:ea typeface="굴림" pitchFamily="50" charset="-127"/>
              </a:rPr>
              <a:t> in base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r</a:t>
            </a:r>
          </a:p>
          <a:p>
            <a:pPr lvl="1"/>
            <a:r>
              <a:rPr lang="en-US" altLang="ko-KR">
                <a:ea typeface="굴림" pitchFamily="50" charset="-127"/>
              </a:rPr>
              <a:t>Add the minuend,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M</a:t>
            </a:r>
            <a:r>
              <a:rPr lang="en-US" altLang="ko-KR">
                <a:ea typeface="굴림" pitchFamily="50" charset="-127"/>
              </a:rPr>
              <a:t>, to the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r</a:t>
            </a:r>
            <a:r>
              <a:rPr lang="en-US" altLang="ko-KR">
                <a:ea typeface="굴림" pitchFamily="50" charset="-127"/>
              </a:rPr>
              <a:t>’s complement of the subtrahend. </a:t>
            </a:r>
            <a:r>
              <a:rPr lang="en-US" altLang="ko-KR">
                <a:ea typeface="굴림" pitchFamily="50" charset="-127"/>
                <a:sym typeface="Wingdings" pitchFamily="2" charset="2"/>
              </a:rPr>
              <a:t> 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M + (r</a:t>
            </a:r>
            <a:r>
              <a:rPr lang="en-US" altLang="ko-KR" i="1" baseline="30000">
                <a:latin typeface="Times New Roman" pitchFamily="18" charset="0"/>
                <a:ea typeface="굴림" pitchFamily="50" charset="-127"/>
                <a:sym typeface="Wingdings" pitchFamily="2" charset="2"/>
              </a:rPr>
              <a:t>n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-N) = M – N + r</a:t>
            </a:r>
            <a:r>
              <a:rPr lang="en-US" altLang="ko-KR" i="1" baseline="30000">
                <a:latin typeface="Times New Roman" pitchFamily="18" charset="0"/>
                <a:ea typeface="굴림" pitchFamily="50" charset="-127"/>
                <a:sym typeface="Wingdings" pitchFamily="2" charset="2"/>
              </a:rPr>
              <a:t>n</a:t>
            </a:r>
          </a:p>
          <a:p>
            <a:pPr lvl="1"/>
            <a:r>
              <a:rPr lang="en-US" altLang="ko-KR">
                <a:ea typeface="굴림" pitchFamily="50" charset="-127"/>
                <a:sym typeface="Wingdings" pitchFamily="2" charset="2"/>
              </a:rPr>
              <a:t>If 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M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Symbol" pitchFamily="18" charset="2"/>
              </a:rPr>
              <a:t>N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, the sum will produce an end carry, 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r</a:t>
            </a:r>
            <a:r>
              <a:rPr lang="en-US" altLang="ko-KR" i="1" baseline="30000">
                <a:latin typeface="Times New Roman" pitchFamily="18" charset="0"/>
                <a:ea typeface="굴림" pitchFamily="50" charset="-127"/>
                <a:sym typeface="Wingdings" pitchFamily="2" charset="2"/>
              </a:rPr>
              <a:t>n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, which can be discarded; what is left is the result 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M – N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.</a:t>
            </a:r>
          </a:p>
          <a:p>
            <a:pPr lvl="1"/>
            <a:r>
              <a:rPr lang="en-US" altLang="ko-KR">
                <a:ea typeface="굴림" pitchFamily="50" charset="-127"/>
                <a:sym typeface="Wingdings" pitchFamily="2" charset="2"/>
              </a:rPr>
              <a:t>If 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M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Symbol" pitchFamily="18" charset="2"/>
              </a:rPr>
              <a:t>&lt;N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, the sum does not produce an end carry and is equal to 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r</a:t>
            </a:r>
            <a:r>
              <a:rPr lang="en-US" altLang="ko-KR" i="1" baseline="30000">
                <a:latin typeface="Times New Roman" pitchFamily="18" charset="0"/>
                <a:ea typeface="굴림" pitchFamily="50" charset="-127"/>
                <a:sym typeface="Wingdings" pitchFamily="2" charset="2"/>
              </a:rPr>
              <a:t>n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 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–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 (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N – M 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),which is the 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r</a:t>
            </a:r>
            <a:r>
              <a:rPr lang="en-US" altLang="ko-KR">
                <a:ea typeface="굴림" pitchFamily="50" charset="-127"/>
              </a:rPr>
              <a:t>’s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 complement of (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Symbol" pitchFamily="18" charset="2"/>
              </a:rPr>
              <a:t>N 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–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Symbol" pitchFamily="18" charset="2"/>
              </a:rPr>
              <a:t> M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); to obtain the answer, take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r</a:t>
            </a:r>
            <a:r>
              <a:rPr lang="en-US" altLang="ko-KR">
                <a:ea typeface="굴림" pitchFamily="50" charset="-127"/>
              </a:rPr>
              <a:t>’s complement  of the sum and place a negative sign in front.</a:t>
            </a:r>
            <a:endParaRPr lang="en-US" altLang="ko-KR">
              <a:ea typeface="굴림" pitchFamily="50" charset="-127"/>
              <a:sym typeface="Symbol" pitchFamily="18" charset="2"/>
            </a:endParaRPr>
          </a:p>
          <a:p>
            <a:pPr lvl="1"/>
            <a:endParaRPr lang="en-US" altLang="ko-KR">
              <a:ea typeface="굴림" pitchFamily="50" charset="-127"/>
              <a:sym typeface="Wingdings" pitchFamily="2" charset="2"/>
            </a:endParaRPr>
          </a:p>
          <a:p>
            <a:pPr lvl="1"/>
            <a:endParaRPr lang="en-US" altLang="ko-KR">
              <a:ea typeface="굴림" pitchFamily="50" charset="-127"/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24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706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Subtraction with Complements (2)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 sz="1800" dirty="0">
                <a:ea typeface="굴림" pitchFamily="50" charset="-127"/>
              </a:rPr>
              <a:t>Using 10’s complement, subtract 72532-3250</a:t>
            </a:r>
          </a:p>
          <a:p>
            <a:endParaRPr lang="en-US" altLang="ko-KR" sz="2000" dirty="0">
              <a:ea typeface="굴림" pitchFamily="50" charset="-127"/>
            </a:endParaRPr>
          </a:p>
          <a:p>
            <a:endParaRPr lang="en-US" altLang="ko-KR" sz="2000" dirty="0">
              <a:ea typeface="굴림" pitchFamily="50" charset="-127"/>
            </a:endParaRPr>
          </a:p>
          <a:p>
            <a:endParaRPr lang="en-US" altLang="ko-KR" sz="2000" dirty="0">
              <a:ea typeface="굴림" pitchFamily="50" charset="-127"/>
            </a:endParaRPr>
          </a:p>
          <a:p>
            <a:endParaRPr lang="en-US" altLang="ko-KR" sz="2000" dirty="0">
              <a:ea typeface="굴림" pitchFamily="50" charset="-127"/>
            </a:endParaRPr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1800" dirty="0">
                <a:ea typeface="굴림" pitchFamily="50" charset="-127"/>
              </a:rPr>
              <a:t>Using 10’s complement, subtract 03250-72532</a:t>
            </a:r>
          </a:p>
          <a:p>
            <a:endParaRPr lang="en-US" altLang="ko-KR" sz="2000" dirty="0">
              <a:ea typeface="굴림" pitchFamily="50" charset="-127"/>
            </a:endParaRPr>
          </a:p>
          <a:p>
            <a:endParaRPr lang="en-US" altLang="ko-KR" sz="2000" dirty="0">
              <a:ea typeface="굴림" pitchFamily="50" charset="-127"/>
            </a:endParaRPr>
          </a:p>
          <a:p>
            <a:endParaRPr lang="en-US" altLang="ko-KR" sz="2000" dirty="0">
              <a:ea typeface="굴림" pitchFamily="50" charset="-127"/>
            </a:endParaRPr>
          </a:p>
          <a:p>
            <a:endParaRPr lang="en-US" altLang="ko-KR" sz="2000" dirty="0">
              <a:ea typeface="굴림" pitchFamily="50" charset="-127"/>
            </a:endParaRPr>
          </a:p>
          <a:p>
            <a:endParaRPr lang="en-US" altLang="ko-KR" sz="2000" dirty="0">
              <a:ea typeface="굴림" pitchFamily="50" charset="-127"/>
            </a:endParaRPr>
          </a:p>
          <a:p>
            <a:endParaRPr lang="en-US" altLang="ko-KR" sz="2000" dirty="0">
              <a:ea typeface="굴림" pitchFamily="50" charset="-127"/>
            </a:endParaRPr>
          </a:p>
          <a:p>
            <a:pPr lvl="1"/>
            <a:r>
              <a:rPr lang="en-US" altLang="ko-KR" sz="1800" dirty="0">
                <a:ea typeface="굴림" pitchFamily="50" charset="-127"/>
              </a:rPr>
              <a:t>No end carry: </a:t>
            </a:r>
            <a:r>
              <a:rPr lang="en-US" altLang="ko-KR" sz="1800" dirty="0">
                <a:ea typeface="굴림" pitchFamily="50" charset="-127"/>
                <a:sym typeface="Wingdings" pitchFamily="2" charset="2"/>
              </a:rPr>
              <a:t>the answer is negative.</a:t>
            </a:r>
          </a:p>
          <a:p>
            <a:pPr lvl="1">
              <a:buFontTx/>
              <a:buNone/>
            </a:pPr>
            <a:r>
              <a:rPr lang="en-US" altLang="ko-KR" sz="1800" dirty="0">
                <a:ea typeface="굴림" pitchFamily="50" charset="-127"/>
                <a:sym typeface="Wingdings" pitchFamily="2" charset="2"/>
              </a:rPr>
              <a:t>	 take 10’s complement and place negative sign in front.</a:t>
            </a:r>
          </a:p>
          <a:p>
            <a:pPr lvl="1">
              <a:buFontTx/>
              <a:buNone/>
            </a:pPr>
            <a:r>
              <a:rPr lang="en-US" altLang="ko-KR" sz="1800" dirty="0">
                <a:ea typeface="굴림" pitchFamily="50" charset="-127"/>
                <a:sym typeface="Wingdings" pitchFamily="2" charset="2"/>
              </a:rPr>
              <a:t>Answer: -69282</a:t>
            </a:r>
          </a:p>
          <a:p>
            <a:pPr lvl="1"/>
            <a:endParaRPr lang="en-US" altLang="ko-KR" sz="1800" dirty="0">
              <a:ea typeface="굴림" pitchFamily="50" charset="-127"/>
            </a:endParaRPr>
          </a:p>
        </p:txBody>
      </p:sp>
      <p:graphicFrame>
        <p:nvGraphicFramePr>
          <p:cNvPr id="178181" name="Group 5"/>
          <p:cNvGraphicFramePr>
            <a:graphicFrameLocks noGrp="1"/>
          </p:cNvGraphicFramePr>
          <p:nvPr/>
        </p:nvGraphicFramePr>
        <p:xfrm>
          <a:off x="323850" y="2924175"/>
          <a:ext cx="3887788" cy="1976120"/>
        </p:xfrm>
        <a:graphic>
          <a:graphicData uri="http://schemas.openxmlformats.org/drawingml/2006/table">
            <a:tbl>
              <a:tblPr/>
              <a:tblGrid>
                <a:gridCol w="2722563"/>
                <a:gridCol w="116522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72532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10’s complement of </a:t>
                      </a:r>
                      <a:r>
                        <a:rPr kumimoji="0" lang="en-US" altLang="ko-KR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+ 96750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Sum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169282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Discard end carry 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10</a:t>
                      </a:r>
                      <a:r>
                        <a:rPr kumimoji="0" lang="en-US" altLang="ko-KR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5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 = 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-100000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Answer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69282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8208" name="Text Box 32"/>
          <p:cNvSpPr txBox="1">
            <a:spLocks noChangeArrowheads="1"/>
          </p:cNvSpPr>
          <p:nvPr/>
        </p:nvSpPr>
        <p:spPr bwMode="auto">
          <a:xfrm>
            <a:off x="971550" y="2276475"/>
            <a:ext cx="1998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/>
            <a:r>
              <a:rPr kumimoji="1" lang="en-US" altLang="ko-KR" sz="2000">
                <a:solidFill>
                  <a:srgbClr val="FF5050"/>
                </a:solidFill>
                <a:latin typeface="Tahoma" pitchFamily="34" charset="0"/>
              </a:rPr>
              <a:t>In case of </a:t>
            </a:r>
            <a:r>
              <a:rPr lang="en-US" altLang="ko-KR" i="1">
                <a:solidFill>
                  <a:srgbClr val="FF5050"/>
                </a:solidFill>
                <a:sym typeface="Wingdings" pitchFamily="2" charset="2"/>
              </a:rPr>
              <a:t>M</a:t>
            </a:r>
            <a:r>
              <a:rPr lang="en-US" altLang="ko-KR" i="1">
                <a:solidFill>
                  <a:srgbClr val="FF5050"/>
                </a:solidFill>
                <a:sym typeface="Symbol" pitchFamily="18" charset="2"/>
              </a:rPr>
              <a:t>N</a:t>
            </a:r>
          </a:p>
        </p:txBody>
      </p:sp>
      <p:graphicFrame>
        <p:nvGraphicFramePr>
          <p:cNvPr id="178209" name="Group 33"/>
          <p:cNvGraphicFramePr>
            <a:graphicFrameLocks noGrp="1"/>
          </p:cNvGraphicFramePr>
          <p:nvPr/>
        </p:nvGraphicFramePr>
        <p:xfrm>
          <a:off x="4932363" y="2924175"/>
          <a:ext cx="3816350" cy="1579563"/>
        </p:xfrm>
        <a:graphic>
          <a:graphicData uri="http://schemas.openxmlformats.org/drawingml/2006/table">
            <a:tbl>
              <a:tblPr/>
              <a:tblGrid>
                <a:gridCol w="2762250"/>
                <a:gridCol w="1054100"/>
              </a:tblGrid>
              <a:tr h="412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 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03250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35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10’s complement of </a:t>
                      </a:r>
                      <a:r>
                        <a:rPr kumimoji="0" lang="en-US" altLang="ko-KR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+27468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Sum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30718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8227" name="Text Box 51"/>
          <p:cNvSpPr txBox="1">
            <a:spLocks noChangeArrowheads="1"/>
          </p:cNvSpPr>
          <p:nvPr/>
        </p:nvSpPr>
        <p:spPr bwMode="auto">
          <a:xfrm>
            <a:off x="5651500" y="2282825"/>
            <a:ext cx="203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/>
            <a:r>
              <a:rPr kumimoji="1" lang="en-US" altLang="ko-KR" sz="2000">
                <a:solidFill>
                  <a:srgbClr val="FF5050"/>
                </a:solidFill>
                <a:latin typeface="Tahoma" pitchFamily="34" charset="0"/>
              </a:rPr>
              <a:t>In case of </a:t>
            </a:r>
            <a:r>
              <a:rPr lang="en-US" altLang="ko-KR" i="1">
                <a:solidFill>
                  <a:srgbClr val="FF5050"/>
                </a:solidFill>
                <a:sym typeface="Wingdings" pitchFamily="2" charset="2"/>
              </a:rPr>
              <a:t>M</a:t>
            </a:r>
            <a:r>
              <a:rPr lang="en-US" altLang="ko-KR" i="1">
                <a:solidFill>
                  <a:srgbClr val="FF5050"/>
                </a:solidFill>
                <a:sym typeface="Symbol" pitchFamily="18" charset="2"/>
              </a:rPr>
              <a:t>&lt;N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6696807" y="6524625"/>
            <a:ext cx="2160587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25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0997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Subtraction with Complements (3)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ea typeface="굴림" pitchFamily="50" charset="-127"/>
              </a:rPr>
              <a:t>Subtraction using 2’s complement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X=1010100 and Y = 1000011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X-Y</a:t>
            </a:r>
          </a:p>
          <a:p>
            <a:pPr lvl="1"/>
            <a:endParaRPr lang="en-US" altLang="ko-KR" sz="1800" dirty="0">
              <a:ea typeface="굴림" pitchFamily="50" charset="-127"/>
            </a:endParaRPr>
          </a:p>
          <a:p>
            <a:pPr lvl="1"/>
            <a:endParaRPr lang="en-US" altLang="ko-KR" sz="1800" dirty="0">
              <a:ea typeface="굴림" pitchFamily="50" charset="-127"/>
            </a:endParaRPr>
          </a:p>
          <a:p>
            <a:pPr lvl="1"/>
            <a:endParaRPr lang="en-US" altLang="ko-KR" sz="1800" dirty="0">
              <a:ea typeface="굴림" pitchFamily="50" charset="-127"/>
            </a:endParaRPr>
          </a:p>
          <a:p>
            <a:pPr lvl="1"/>
            <a:endParaRPr lang="en-US" altLang="ko-KR" sz="1800" dirty="0">
              <a:ea typeface="굴림" pitchFamily="50" charset="-127"/>
            </a:endParaRPr>
          </a:p>
          <a:p>
            <a:pPr lvl="1"/>
            <a:endParaRPr lang="en-US" altLang="ko-KR" sz="1800" dirty="0" smtClean="0">
              <a:ea typeface="굴림" pitchFamily="50" charset="-127"/>
            </a:endParaRPr>
          </a:p>
          <a:p>
            <a:pPr lvl="1"/>
            <a:endParaRPr lang="en-US" altLang="ko-KR" sz="1800" dirty="0">
              <a:ea typeface="굴림" pitchFamily="50" charset="-127"/>
            </a:endParaRPr>
          </a:p>
          <a:p>
            <a:pPr lvl="1"/>
            <a:r>
              <a:rPr lang="en-US" altLang="ko-KR" sz="1800" dirty="0">
                <a:ea typeface="굴림" pitchFamily="50" charset="-127"/>
              </a:rPr>
              <a:t>Y-X</a:t>
            </a:r>
          </a:p>
          <a:p>
            <a:pPr lvl="1"/>
            <a:endParaRPr lang="en-US" altLang="ko-KR" sz="1800" dirty="0">
              <a:ea typeface="굴림" pitchFamily="50" charset="-127"/>
            </a:endParaRPr>
          </a:p>
          <a:p>
            <a:pPr lvl="1"/>
            <a:endParaRPr lang="en-US" altLang="ko-KR" sz="1800" dirty="0">
              <a:ea typeface="굴림" pitchFamily="50" charset="-127"/>
            </a:endParaRPr>
          </a:p>
          <a:p>
            <a:pPr lvl="1"/>
            <a:endParaRPr lang="en-US" altLang="ko-KR" sz="1800" dirty="0">
              <a:ea typeface="굴림" pitchFamily="50" charset="-127"/>
            </a:endParaRPr>
          </a:p>
          <a:p>
            <a:pPr lvl="2"/>
            <a:r>
              <a:rPr kumimoji="1" lang="en-US" altLang="ko-KR" sz="1800" dirty="0">
                <a:solidFill>
                  <a:srgbClr val="000000"/>
                </a:solidFill>
                <a:ea typeface="굴림" pitchFamily="50" charset="-127"/>
              </a:rPr>
              <a:t>No end carry</a:t>
            </a:r>
          </a:p>
          <a:p>
            <a:pPr lvl="2"/>
            <a:r>
              <a:rPr kumimoji="1" lang="en-US" altLang="ko-KR" sz="1800" dirty="0">
                <a:solidFill>
                  <a:srgbClr val="000000"/>
                </a:solidFill>
                <a:ea typeface="굴림" pitchFamily="50" charset="-127"/>
              </a:rPr>
              <a:t>The answer is Y-X = -(2’s complement of 1101111)=-0010001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26</a:t>
            </a:fld>
            <a:endParaRPr lang="en-US" altLang="ko-KR" sz="1200" dirty="0"/>
          </a:p>
        </p:txBody>
      </p:sp>
      <p:graphicFrame>
        <p:nvGraphicFramePr>
          <p:cNvPr id="17920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863635"/>
              </p:ext>
            </p:extLst>
          </p:nvPr>
        </p:nvGraphicFramePr>
        <p:xfrm>
          <a:off x="2098675" y="1916832"/>
          <a:ext cx="4759325" cy="1873568"/>
        </p:xfrm>
        <a:graphic>
          <a:graphicData uri="http://schemas.openxmlformats.org/drawingml/2006/table">
            <a:tbl>
              <a:tblPr/>
              <a:tblGrid>
                <a:gridCol w="3121025"/>
                <a:gridCol w="1638300"/>
              </a:tblGrid>
              <a:tr h="4381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X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1010100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2’s complement of Y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+0111101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Sum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10010001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C4E7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Discard end carry</a:t>
                      </a: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2</a:t>
                      </a:r>
                      <a:r>
                        <a:rPr kumimoji="0" lang="en-US" altLang="ko-KR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7</a:t>
                      </a: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-10000000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Answer: X-Y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0010001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9231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549677"/>
              </p:ext>
            </p:extLst>
          </p:nvPr>
        </p:nvGraphicFramePr>
        <p:xfrm>
          <a:off x="2268538" y="4221088"/>
          <a:ext cx="4608512" cy="1132206"/>
        </p:xfrm>
        <a:graphic>
          <a:graphicData uri="http://schemas.openxmlformats.org/drawingml/2006/table">
            <a:tbl>
              <a:tblPr/>
              <a:tblGrid>
                <a:gridCol w="2951162"/>
                <a:gridCol w="1657350"/>
              </a:tblGrid>
              <a:tr h="4048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Y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1000011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C4E7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2’s complement of</a:t>
                      </a: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X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+0101100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Sum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1101111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Subtraction with Complements (4)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000">
                <a:ea typeface="굴림" pitchFamily="50" charset="-127"/>
              </a:rPr>
              <a:t>Subtraction using 1’s complement</a:t>
            </a:r>
          </a:p>
          <a:p>
            <a:pPr lvl="1">
              <a:lnSpc>
                <a:spcPct val="90000"/>
              </a:lnSpc>
            </a:pPr>
            <a:r>
              <a:rPr lang="en-US" altLang="ko-KR" sz="1800">
                <a:ea typeface="굴림" pitchFamily="50" charset="-127"/>
              </a:rPr>
              <a:t>X=1010100 and Y = 1000011</a:t>
            </a:r>
          </a:p>
          <a:p>
            <a:pPr lvl="1">
              <a:lnSpc>
                <a:spcPct val="90000"/>
              </a:lnSpc>
            </a:pPr>
            <a:r>
              <a:rPr lang="en-US" altLang="ko-KR" sz="1800">
                <a:ea typeface="굴림" pitchFamily="50" charset="-127"/>
              </a:rPr>
              <a:t>X-Y</a:t>
            </a: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800">
                <a:ea typeface="굴림" pitchFamily="50" charset="-127"/>
              </a:rPr>
              <a:t>Y-X</a:t>
            </a: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  <a:p>
            <a:pPr lvl="2">
              <a:lnSpc>
                <a:spcPct val="90000"/>
              </a:lnSpc>
            </a:pPr>
            <a:r>
              <a:rPr kumimoji="1" lang="en-US" altLang="ko-KR" sz="1800">
                <a:solidFill>
                  <a:srgbClr val="000000"/>
                </a:solidFill>
                <a:ea typeface="굴림" pitchFamily="50" charset="-127"/>
              </a:rPr>
              <a:t>No end carry</a:t>
            </a:r>
          </a:p>
          <a:p>
            <a:pPr lvl="2">
              <a:lnSpc>
                <a:spcPct val="90000"/>
              </a:lnSpc>
            </a:pPr>
            <a:r>
              <a:rPr kumimoji="1" lang="en-US" altLang="ko-KR" sz="1800">
                <a:solidFill>
                  <a:srgbClr val="000000"/>
                </a:solidFill>
                <a:ea typeface="굴림" pitchFamily="50" charset="-127"/>
              </a:rPr>
              <a:t>The answer is Y-X = -(1’s complement of 1101110)=-0010001</a:t>
            </a:r>
          </a:p>
          <a:p>
            <a:pPr>
              <a:lnSpc>
                <a:spcPct val="90000"/>
              </a:lnSpc>
            </a:pPr>
            <a:endParaRPr lang="en-US" altLang="ko-KR" sz="2400">
              <a:ea typeface="굴림" pitchFamily="50" charset="-127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27</a:t>
            </a:fld>
            <a:endParaRPr lang="en-US" altLang="ko-KR" sz="1200" dirty="0"/>
          </a:p>
        </p:txBody>
      </p:sp>
      <p:graphicFrame>
        <p:nvGraphicFramePr>
          <p:cNvPr id="18022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012944"/>
              </p:ext>
            </p:extLst>
          </p:nvPr>
        </p:nvGraphicFramePr>
        <p:xfrm>
          <a:off x="3048000" y="1844824"/>
          <a:ext cx="4648200" cy="1736408"/>
        </p:xfrm>
        <a:graphic>
          <a:graphicData uri="http://schemas.openxmlformats.org/drawingml/2006/table">
            <a:tbl>
              <a:tblPr/>
              <a:tblGrid>
                <a:gridCol w="3048000"/>
                <a:gridCol w="1600200"/>
              </a:tblGrid>
              <a:tr h="2936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X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1010100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1’s complement of Y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+0111100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Sum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10010000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End-around carry</a:t>
                      </a: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            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Answer: X-Y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0010001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0255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72662"/>
              </p:ext>
            </p:extLst>
          </p:nvPr>
        </p:nvGraphicFramePr>
        <p:xfrm>
          <a:off x="3276600" y="4005064"/>
          <a:ext cx="4572000" cy="1159193"/>
        </p:xfrm>
        <a:graphic>
          <a:graphicData uri="http://schemas.openxmlformats.org/drawingml/2006/table">
            <a:tbl>
              <a:tblPr/>
              <a:tblGrid>
                <a:gridCol w="3200400"/>
                <a:gridCol w="13716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Y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1000011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1’s complement of X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+0101011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Sum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1101110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3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Signed Binary Numbers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000">
                <a:ea typeface="굴림" pitchFamily="50" charset="-127"/>
              </a:rPr>
              <a:t>How to represent negative numbers?</a:t>
            </a:r>
          </a:p>
          <a:p>
            <a:pPr marL="804863" lvl="1" indent="-261938">
              <a:lnSpc>
                <a:spcPct val="90000"/>
              </a:lnSpc>
            </a:pPr>
            <a:r>
              <a:rPr lang="en-US" altLang="ko-KR" sz="1800">
                <a:ea typeface="굴림" pitchFamily="50" charset="-127"/>
              </a:rPr>
              <a:t>In ordinary,</a:t>
            </a:r>
          </a:p>
          <a:p>
            <a:pPr marL="1255713" lvl="2" indent="-271463">
              <a:lnSpc>
                <a:spcPct val="90000"/>
              </a:lnSpc>
            </a:pPr>
            <a:r>
              <a:rPr lang="en-US" altLang="ko-KR" sz="1600">
                <a:ea typeface="굴림" pitchFamily="50" charset="-127"/>
              </a:rPr>
              <a:t>Positive number: (+) sign</a:t>
            </a:r>
          </a:p>
          <a:p>
            <a:pPr marL="1255713" lvl="2" indent="-271463">
              <a:lnSpc>
                <a:spcPct val="90000"/>
              </a:lnSpc>
            </a:pPr>
            <a:r>
              <a:rPr lang="en-US" altLang="ko-KR" sz="1600">
                <a:ea typeface="굴림" pitchFamily="50" charset="-127"/>
              </a:rPr>
              <a:t>Negative number: (-) sign</a:t>
            </a:r>
          </a:p>
          <a:p>
            <a:pPr marL="804863" lvl="1" indent="-261938">
              <a:lnSpc>
                <a:spcPct val="90000"/>
              </a:lnSpc>
            </a:pPr>
            <a:r>
              <a:rPr lang="en-US" altLang="ko-KR" sz="1800">
                <a:ea typeface="굴림" pitchFamily="50" charset="-127"/>
              </a:rPr>
              <a:t>In computer HW,</a:t>
            </a:r>
          </a:p>
          <a:p>
            <a:pPr marL="1255713" lvl="2" indent="-271463">
              <a:lnSpc>
                <a:spcPct val="90000"/>
              </a:lnSpc>
            </a:pPr>
            <a:r>
              <a:rPr lang="en-US" altLang="ko-KR" sz="1600">
                <a:ea typeface="굴림" pitchFamily="50" charset="-127"/>
              </a:rPr>
              <a:t>A bit placed in the leftmost position of the number is used for a sign bit.</a:t>
            </a:r>
          </a:p>
          <a:p>
            <a:pPr marL="1619250" lvl="3" indent="-184150">
              <a:lnSpc>
                <a:spcPct val="90000"/>
              </a:lnSpc>
            </a:pPr>
            <a:r>
              <a:rPr lang="en-US" altLang="ko-KR" sz="1600">
                <a:ea typeface="굴림" pitchFamily="50" charset="-127"/>
              </a:rPr>
              <a:t>Positive: 0</a:t>
            </a:r>
          </a:p>
          <a:p>
            <a:pPr marL="1619250" lvl="3" indent="-184150">
              <a:lnSpc>
                <a:spcPct val="90000"/>
              </a:lnSpc>
            </a:pPr>
            <a:r>
              <a:rPr lang="en-US" altLang="ko-KR" sz="1600">
                <a:ea typeface="굴림" pitchFamily="50" charset="-127"/>
              </a:rPr>
              <a:t>Negative: 1</a:t>
            </a:r>
          </a:p>
          <a:p>
            <a:pPr marL="804863" lvl="1" indent="-261938">
              <a:lnSpc>
                <a:spcPct val="90000"/>
              </a:lnSpc>
            </a:pPr>
            <a:r>
              <a:rPr lang="en-US" altLang="ko-KR" sz="1800">
                <a:ea typeface="굴림" pitchFamily="50" charset="-127"/>
              </a:rPr>
              <a:t>Signed-complement system</a:t>
            </a:r>
          </a:p>
          <a:p>
            <a:pPr marL="1255713" lvl="2" indent="-271463">
              <a:lnSpc>
                <a:spcPct val="90000"/>
              </a:lnSpc>
            </a:pPr>
            <a:r>
              <a:rPr lang="en-US" altLang="ko-KR" sz="1600">
                <a:ea typeface="굴림" pitchFamily="50" charset="-127"/>
              </a:rPr>
              <a:t>Negative number is indicated by its complement </a:t>
            </a:r>
            <a:endParaRPr lang="en-US" altLang="ko-KR" sz="1600">
              <a:ea typeface="굴림" pitchFamily="50" charset="-127"/>
              <a:sym typeface="Wingdings" pitchFamily="2" charset="2"/>
            </a:endParaRPr>
          </a:p>
          <a:p>
            <a:pPr marL="1255713" lvl="2" indent="-271463">
              <a:lnSpc>
                <a:spcPct val="90000"/>
              </a:lnSpc>
              <a:buFontTx/>
              <a:buNone/>
            </a:pPr>
            <a:r>
              <a:rPr lang="en-US" altLang="ko-KR" sz="1600">
                <a:ea typeface="굴림" pitchFamily="50" charset="-127"/>
                <a:sym typeface="Wingdings" pitchFamily="2" charset="2"/>
              </a:rPr>
              <a:t> 2’s complement in the most common</a:t>
            </a:r>
            <a:endParaRPr lang="en-US" altLang="ko-KR" sz="1600">
              <a:ea typeface="굴림" pitchFamily="50" charset="-127"/>
            </a:endParaRPr>
          </a:p>
        </p:txBody>
      </p:sp>
      <p:sp>
        <p:nvSpPr>
          <p:cNvPr id="18125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ko-KR" sz="2000">
              <a:ea typeface="굴림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000">
              <a:ea typeface="굴림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000">
              <a:ea typeface="굴림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000">
              <a:ea typeface="굴림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000">
              <a:ea typeface="굴림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000">
              <a:ea typeface="굴림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000">
              <a:ea typeface="굴림" pitchFamily="50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800">
                <a:ea typeface="굴림" pitchFamily="50" charset="-127"/>
              </a:rPr>
              <a:t>Three different way to represent -9 with 8bits</a:t>
            </a:r>
          </a:p>
          <a:p>
            <a:pPr lvl="2">
              <a:lnSpc>
                <a:spcPct val="90000"/>
              </a:lnSpc>
            </a:pPr>
            <a:r>
              <a:rPr lang="en-US" altLang="ko-KR" sz="1600">
                <a:ea typeface="굴림" pitchFamily="50" charset="-127"/>
              </a:rPr>
              <a:t>Signed-magnitude: 100010001</a:t>
            </a:r>
          </a:p>
          <a:p>
            <a:pPr lvl="2">
              <a:lnSpc>
                <a:spcPct val="90000"/>
              </a:lnSpc>
            </a:pPr>
            <a:r>
              <a:rPr lang="en-US" altLang="ko-KR" sz="1600">
                <a:ea typeface="굴림" pitchFamily="50" charset="-127"/>
              </a:rPr>
              <a:t>Signed-1’s complement: 11110110</a:t>
            </a:r>
          </a:p>
          <a:p>
            <a:pPr lvl="2">
              <a:lnSpc>
                <a:spcPct val="90000"/>
              </a:lnSpc>
            </a:pPr>
            <a:r>
              <a:rPr lang="en-US" altLang="ko-KR" sz="1600">
                <a:ea typeface="굴림" pitchFamily="50" charset="-127"/>
              </a:rPr>
              <a:t>Signed-2’s complement: 11110111</a:t>
            </a:r>
          </a:p>
          <a:p>
            <a:pPr lvl="1">
              <a:lnSpc>
                <a:spcPct val="90000"/>
              </a:lnSpc>
            </a:pPr>
            <a:endParaRPr lang="en-US" altLang="ko-KR" sz="1800">
              <a:ea typeface="굴림" pitchFamily="50" charset="-127"/>
            </a:endParaRPr>
          </a:p>
        </p:txBody>
      </p:sp>
      <p:pic>
        <p:nvPicPr>
          <p:cNvPr id="181253" name="Picture 5" descr="kemydtq0[1]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1863" y="1425575"/>
            <a:ext cx="890587" cy="22193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6696807" y="6524625"/>
            <a:ext cx="2160587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28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281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Signed Binary Numbers</a:t>
            </a:r>
          </a:p>
        </p:txBody>
      </p:sp>
      <p:graphicFrame>
        <p:nvGraphicFramePr>
          <p:cNvPr id="18227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476375" y="1344613"/>
          <a:ext cx="6119813" cy="517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Image" r:id="rId3" imgW="3798857" imgH="3209550" progId="Photoshop.Image.6">
                  <p:embed/>
                </p:oleObj>
              </mc:Choice>
              <mc:Fallback>
                <p:oleObj name="Image" r:id="rId3" imgW="3798857" imgH="320955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344613"/>
                        <a:ext cx="6119813" cy="517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1763713" y="4076700"/>
            <a:ext cx="5545137" cy="5048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696807" y="6524625"/>
            <a:ext cx="2160587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29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115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Digital Computers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 computer system is composed of hardware and software.</a:t>
            </a:r>
          </a:p>
          <a:p>
            <a:r>
              <a:rPr lang="en-US" altLang="ko-KR" dirty="0">
                <a:ea typeface="굴림" pitchFamily="50" charset="-127"/>
              </a:rPr>
              <a:t>Hardware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Consists of electronic components &amp; electromechanical devices.</a:t>
            </a:r>
          </a:p>
          <a:p>
            <a:r>
              <a:rPr lang="en-US" altLang="ko-KR" dirty="0">
                <a:ea typeface="굴림" pitchFamily="50" charset="-127"/>
              </a:rPr>
              <a:t>Software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Consists of programs composed of a sequential instructions.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System software</a:t>
            </a:r>
          </a:p>
          <a:p>
            <a:pPr lvl="2"/>
            <a:r>
              <a:rPr lang="en-US" altLang="ko-KR" dirty="0">
                <a:ea typeface="굴림" pitchFamily="50" charset="-127"/>
              </a:rPr>
              <a:t>Collection of programs to make a effective use of computers</a:t>
            </a:r>
          </a:p>
          <a:p>
            <a:pPr lvl="2"/>
            <a:r>
              <a:rPr lang="en-US" altLang="ko-KR" dirty="0">
                <a:ea typeface="굴림" pitchFamily="50" charset="-127"/>
              </a:rPr>
              <a:t>Ex: Operating System, Compilers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617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itchFamily="50" charset="-127"/>
              </a:rPr>
              <a:t>Arithmetic Operation of Signed Binary Numbers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>
                <a:ea typeface="굴림" pitchFamily="50" charset="-127"/>
              </a:rPr>
              <a:t>Arithmetic addition of two signed binary numbers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Does not require comparison, only addition.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A carry out of the sign-bit position is discarded.</a:t>
            </a:r>
          </a:p>
          <a:p>
            <a:endParaRPr lang="en-US" altLang="ko-KR" sz="2400">
              <a:ea typeface="굴림" pitchFamily="50" charset="-127"/>
            </a:endParaRPr>
          </a:p>
          <a:p>
            <a:endParaRPr lang="en-US" altLang="ko-KR" sz="2400">
              <a:ea typeface="굴림" pitchFamily="50" charset="-127"/>
            </a:endParaRPr>
          </a:p>
          <a:p>
            <a:endParaRPr lang="en-US" altLang="ko-KR" sz="2400">
              <a:ea typeface="굴림" pitchFamily="50" charset="-127"/>
            </a:endParaRPr>
          </a:p>
          <a:p>
            <a:endParaRPr lang="en-US" altLang="ko-KR" sz="2400">
              <a:ea typeface="굴림" pitchFamily="50" charset="-127"/>
            </a:endParaRPr>
          </a:p>
          <a:p>
            <a:endParaRPr lang="en-US" altLang="ko-KR" sz="2400">
              <a:ea typeface="굴림" pitchFamily="50" charset="-127"/>
            </a:endParaRPr>
          </a:p>
          <a:p>
            <a:r>
              <a:rPr lang="en-US" altLang="ko-KR" sz="2400">
                <a:ea typeface="굴림" pitchFamily="50" charset="-127"/>
              </a:rPr>
              <a:t>Arithmetic subtraction</a:t>
            </a:r>
          </a:p>
          <a:p>
            <a:pPr lvl="1"/>
            <a:r>
              <a:rPr lang="en-US" altLang="ko-KR" sz="2000">
                <a:ea typeface="바탕" pitchFamily="18" charset="-127"/>
              </a:rPr>
              <a:t>(±A)-(+B) = (±A)+(</a:t>
            </a:r>
            <a:r>
              <a:rPr lang="en-US" altLang="ko-KR" sz="2000">
                <a:solidFill>
                  <a:srgbClr val="FF5050"/>
                </a:solidFill>
                <a:ea typeface="바탕" pitchFamily="18" charset="-127"/>
              </a:rPr>
              <a:t>-B</a:t>
            </a:r>
            <a:r>
              <a:rPr lang="en-US" altLang="ko-KR" sz="2000">
                <a:ea typeface="바탕" pitchFamily="18" charset="-127"/>
              </a:rPr>
              <a:t>) </a:t>
            </a:r>
          </a:p>
          <a:p>
            <a:pPr lvl="1"/>
            <a:r>
              <a:rPr lang="en-US" altLang="ko-KR" sz="2000">
                <a:ea typeface="바탕" pitchFamily="18" charset="-127"/>
              </a:rPr>
              <a:t>(±A)-(-B) = (±A)+(</a:t>
            </a:r>
            <a:r>
              <a:rPr lang="en-US" altLang="ko-KR" sz="2000">
                <a:solidFill>
                  <a:srgbClr val="FF5050"/>
                </a:solidFill>
                <a:ea typeface="바탕" pitchFamily="18" charset="-127"/>
              </a:rPr>
              <a:t>+B</a:t>
            </a:r>
            <a:r>
              <a:rPr lang="en-US" altLang="ko-KR" sz="2000">
                <a:ea typeface="바탕" pitchFamily="18" charset="-127"/>
              </a:rPr>
              <a:t>)</a:t>
            </a:r>
          </a:p>
        </p:txBody>
      </p:sp>
      <p:graphicFrame>
        <p:nvGraphicFramePr>
          <p:cNvPr id="183300" name="Group 4"/>
          <p:cNvGraphicFramePr>
            <a:graphicFrameLocks noGrp="1"/>
          </p:cNvGraphicFramePr>
          <p:nvPr/>
        </p:nvGraphicFramePr>
        <p:xfrm>
          <a:off x="1187450" y="2708275"/>
          <a:ext cx="5761038" cy="2212658"/>
        </p:xfrm>
        <a:graphic>
          <a:graphicData uri="http://schemas.openxmlformats.org/drawingml/2006/table">
            <a:tbl>
              <a:tblPr/>
              <a:tblGrid>
                <a:gridCol w="1012825"/>
                <a:gridCol w="423863"/>
                <a:gridCol w="1201737"/>
                <a:gridCol w="623888"/>
                <a:gridCol w="831850"/>
                <a:gridCol w="504825"/>
                <a:gridCol w="116205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+6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00000110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11111010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+13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00001101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00001101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00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+19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00010011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00000111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+6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00000110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11111010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-13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11110011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-13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11110011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-7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11111001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-19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11101101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3371" name="Line 75"/>
          <p:cNvSpPr>
            <a:spLocks noChangeShapeType="1"/>
          </p:cNvSpPr>
          <p:nvPr/>
        </p:nvSpPr>
        <p:spPr bwMode="auto">
          <a:xfrm flipH="1">
            <a:off x="6877050" y="4652963"/>
            <a:ext cx="647700" cy="1444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3372" name="Line 76"/>
          <p:cNvSpPr>
            <a:spLocks noChangeShapeType="1"/>
          </p:cNvSpPr>
          <p:nvPr/>
        </p:nvSpPr>
        <p:spPr bwMode="auto">
          <a:xfrm flipH="1" flipV="1">
            <a:off x="6877050" y="3573463"/>
            <a:ext cx="647700" cy="10795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3373" name="Text Box 77"/>
          <p:cNvSpPr txBox="1">
            <a:spLocks noChangeArrowheads="1"/>
          </p:cNvSpPr>
          <p:nvPr/>
        </p:nvSpPr>
        <p:spPr bwMode="auto">
          <a:xfrm>
            <a:off x="7524750" y="4437063"/>
            <a:ext cx="12811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FF5050"/>
                </a:solidFill>
                <a:latin typeface="Arial" pitchFamily="34" charset="0"/>
              </a:rPr>
              <a:t>Carry out is </a:t>
            </a:r>
          </a:p>
          <a:p>
            <a:r>
              <a:rPr lang="en-US" altLang="ko-KR" sz="1600">
                <a:solidFill>
                  <a:srgbClr val="FF5050"/>
                </a:solidFill>
                <a:latin typeface="Arial" pitchFamily="34" charset="0"/>
              </a:rPr>
              <a:t>discarded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696807" y="6524625"/>
            <a:ext cx="2160587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30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8981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Binary Codes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>
                <a:ea typeface="굴림" pitchFamily="50" charset="-127"/>
              </a:rPr>
              <a:t>Digital system manipulates 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not only binary numbers 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but also many other discrete elements of information.</a:t>
            </a:r>
          </a:p>
          <a:p>
            <a:pPr lvl="1">
              <a:buFontTx/>
              <a:buNone/>
            </a:pPr>
            <a:r>
              <a:rPr lang="en-US" altLang="ko-KR" sz="2000">
                <a:ea typeface="굴림" pitchFamily="50" charset="-127"/>
                <a:sym typeface="Wingdings" pitchFamily="2" charset="2"/>
              </a:rPr>
              <a:t>	</a:t>
            </a:r>
            <a:r>
              <a:rPr lang="en-US" altLang="ko-KR" sz="2000">
                <a:ea typeface="굴림" pitchFamily="50" charset="-127"/>
              </a:rPr>
              <a:t>represented with binary code as symbols.</a:t>
            </a:r>
          </a:p>
          <a:p>
            <a:r>
              <a:rPr lang="en-US" altLang="ko-KR" sz="2400">
                <a:ea typeface="굴림" pitchFamily="50" charset="-127"/>
              </a:rPr>
              <a:t>Code assigning rule</a:t>
            </a:r>
          </a:p>
          <a:p>
            <a:pPr lvl="1"/>
            <a:r>
              <a:rPr lang="en-US" altLang="ko-KR" sz="2000" i="1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 sz="2000">
                <a:ea typeface="굴림" pitchFamily="50" charset="-127"/>
              </a:rPr>
              <a:t>-bit binary code </a:t>
            </a:r>
            <a:r>
              <a:rPr lang="en-US" altLang="ko-KR" sz="2000">
                <a:ea typeface="굴림" pitchFamily="50" charset="-127"/>
                <a:sym typeface="Wingdings" pitchFamily="2" charset="2"/>
              </a:rPr>
              <a:t> </a:t>
            </a:r>
            <a:r>
              <a:rPr lang="en-US" altLang="ko-KR" sz="2000" i="1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 sz="2000">
                <a:ea typeface="굴림" pitchFamily="50" charset="-127"/>
                <a:sym typeface="Wingdings" pitchFamily="2" charset="2"/>
              </a:rPr>
              <a:t> distinct combinations of 0’s and 1’s</a:t>
            </a:r>
            <a:endParaRPr lang="en-US" altLang="ko-KR" sz="2000">
              <a:ea typeface="굴림" pitchFamily="50" charset="-127"/>
            </a:endParaRPr>
          </a:p>
          <a:p>
            <a:pPr lvl="1"/>
            <a:r>
              <a:rPr lang="en-US" altLang="ko-KR" sz="2000">
                <a:ea typeface="굴림" pitchFamily="50" charset="-127"/>
              </a:rPr>
              <a:t>Each element must be assigned a unique binary bit combination (code): no two elements can have the same value </a:t>
            </a:r>
            <a:r>
              <a:rPr lang="en-US" altLang="ko-KR" sz="2000">
                <a:ea typeface="굴림" pitchFamily="50" charset="-127"/>
                <a:sym typeface="Wingdings" pitchFamily="2" charset="2"/>
              </a:rPr>
              <a:t> avoid ambiguity.</a:t>
            </a:r>
            <a:endParaRPr lang="en-US" altLang="ko-KR" sz="2000">
              <a:ea typeface="굴림" pitchFamily="50" charset="-127"/>
            </a:endParaRPr>
          </a:p>
          <a:p>
            <a:pPr lvl="1"/>
            <a:r>
              <a:rPr lang="en-US" altLang="ko-KR" sz="2000">
                <a:ea typeface="굴림" pitchFamily="50" charset="-127"/>
              </a:rPr>
              <a:t>to code 2^n distinct elements </a:t>
            </a:r>
          </a:p>
          <a:p>
            <a:pPr lvl="2"/>
            <a:r>
              <a:rPr lang="en-US" altLang="ko-KR" sz="1800">
                <a:ea typeface="굴림" pitchFamily="50" charset="-127"/>
              </a:rPr>
              <a:t>Minimum number of bits </a:t>
            </a:r>
            <a:r>
              <a:rPr lang="en-US" altLang="ko-KR" sz="1800">
                <a:ea typeface="굴림" pitchFamily="50" charset="-127"/>
                <a:sym typeface="Wingdings" pitchFamily="2" charset="2"/>
              </a:rPr>
              <a:t> </a:t>
            </a:r>
            <a:r>
              <a:rPr lang="en-US" altLang="ko-KR" sz="1800" i="1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 sz="1800">
                <a:ea typeface="굴림" pitchFamily="50" charset="-127"/>
                <a:sym typeface="Wingdings" pitchFamily="2" charset="2"/>
              </a:rPr>
              <a:t> bits</a:t>
            </a:r>
          </a:p>
          <a:p>
            <a:pPr lvl="2"/>
            <a:r>
              <a:rPr lang="en-US" altLang="ko-KR" sz="1800">
                <a:ea typeface="굴림" pitchFamily="50" charset="-127"/>
              </a:rPr>
              <a:t>No maximum number of bits</a:t>
            </a:r>
          </a:p>
          <a:p>
            <a:pPr lvl="1"/>
            <a:endParaRPr lang="en-US" altLang="ko-KR" sz="2000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696807" y="6524625"/>
            <a:ext cx="2160587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31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8750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Binary Coded Decimal (BCD)</a:t>
            </a:r>
          </a:p>
        </p:txBody>
      </p:sp>
      <p:graphicFrame>
        <p:nvGraphicFramePr>
          <p:cNvPr id="11878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7281677"/>
              </p:ext>
            </p:extLst>
          </p:nvPr>
        </p:nvGraphicFramePr>
        <p:xfrm>
          <a:off x="5292080" y="1368443"/>
          <a:ext cx="3528392" cy="413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Image" r:id="rId3" imgW="1947676" imgH="2281433" progId="Photoshop.Image.6">
                  <p:embed/>
                </p:oleObj>
              </mc:Choice>
              <mc:Fallback>
                <p:oleObj name="Image" r:id="rId3" imgW="1947676" imgH="2281433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1368443"/>
                        <a:ext cx="3528392" cy="413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32</a:t>
            </a:fld>
            <a:endParaRPr lang="en-US" altLang="ko-KR" sz="1200" dirty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2738" y="1052736"/>
            <a:ext cx="4475286" cy="5472608"/>
          </a:xfrm>
        </p:spPr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Man-Computer Interface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Man </a:t>
            </a:r>
            <a:r>
              <a:rPr lang="en-US" altLang="ko-KR" sz="2000" dirty="0">
                <a:ea typeface="굴림" pitchFamily="50" charset="-127"/>
                <a:sym typeface="Wingdings" pitchFamily="2" charset="2"/>
              </a:rPr>
              <a:t> decimal system</a:t>
            </a:r>
          </a:p>
          <a:p>
            <a:pPr lvl="1"/>
            <a:r>
              <a:rPr lang="en-US" altLang="ko-KR" sz="2000" dirty="0">
                <a:ea typeface="굴림" pitchFamily="50" charset="-127"/>
                <a:sym typeface="Wingdings" pitchFamily="2" charset="2"/>
              </a:rPr>
              <a:t>Computer  binary system</a:t>
            </a:r>
          </a:p>
          <a:p>
            <a:pPr lvl="1"/>
            <a:r>
              <a:rPr lang="en-US" altLang="ko-KR" sz="2000" dirty="0">
                <a:ea typeface="굴림" pitchFamily="50" charset="-127"/>
                <a:sym typeface="Wingdings" pitchFamily="2" charset="2"/>
              </a:rPr>
              <a:t>Needs the conversion of information between them.</a:t>
            </a:r>
          </a:p>
          <a:p>
            <a:pPr lvl="1"/>
            <a:r>
              <a:rPr lang="en-US" altLang="ko-KR" sz="2000" dirty="0">
                <a:ea typeface="굴림" pitchFamily="50" charset="-127"/>
                <a:sym typeface="Wingdings" pitchFamily="2" charset="2"/>
              </a:rPr>
              <a:t>Problem: computer can only accept binary values.</a:t>
            </a:r>
          </a:p>
          <a:p>
            <a:pPr lvl="1">
              <a:buFontTx/>
              <a:buNone/>
            </a:pPr>
            <a:r>
              <a:rPr lang="en-US" altLang="ko-KR" sz="2000" dirty="0">
                <a:ea typeface="굴림" pitchFamily="50" charset="-127"/>
                <a:sym typeface="Wingdings" pitchFamily="2" charset="2"/>
              </a:rPr>
              <a:t>	 10 decimal digits are represented with 4-bit binary codes : </a:t>
            </a:r>
            <a:r>
              <a:rPr lang="en-US" altLang="ko-KR" sz="2000" dirty="0">
                <a:solidFill>
                  <a:srgbClr val="FF0000"/>
                </a:solidFill>
                <a:ea typeface="굴림" pitchFamily="50" charset="-127"/>
                <a:sym typeface="Wingdings" pitchFamily="2" charset="2"/>
              </a:rPr>
              <a:t>BCD</a:t>
            </a:r>
            <a:r>
              <a:rPr lang="en-US" altLang="ko-KR" sz="2000" dirty="0">
                <a:ea typeface="굴림" pitchFamily="50" charset="-127"/>
                <a:sym typeface="Wingdings" pitchFamily="2" charset="2"/>
              </a:rPr>
              <a:t> code</a:t>
            </a:r>
          </a:p>
          <a:p>
            <a:pPr lvl="2"/>
            <a:r>
              <a:rPr lang="en-US" altLang="ko-KR" sz="1800" dirty="0">
                <a:ea typeface="굴림" pitchFamily="50" charset="-127"/>
              </a:rPr>
              <a:t>1010~1111 </a:t>
            </a:r>
            <a:r>
              <a:rPr lang="en-US" altLang="ko-KR" sz="1800" dirty="0">
                <a:ea typeface="굴림" pitchFamily="50" charset="-127"/>
                <a:sym typeface="Wingdings" pitchFamily="2" charset="2"/>
              </a:rPr>
              <a:t> no use</a:t>
            </a:r>
          </a:p>
          <a:p>
            <a:pPr lvl="2"/>
            <a:r>
              <a:rPr lang="en-US" altLang="ko-KR" sz="1800" dirty="0">
                <a:ea typeface="굴림" pitchFamily="50" charset="-127"/>
                <a:sym typeface="Wingdings" pitchFamily="2" charset="2"/>
              </a:rPr>
              <a:t>(+) input and output data for people</a:t>
            </a:r>
          </a:p>
          <a:p>
            <a:pPr lvl="2"/>
            <a:r>
              <a:rPr lang="en-US" altLang="ko-KR" sz="1800" dirty="0">
                <a:ea typeface="굴림" pitchFamily="50" charset="-127"/>
                <a:sym typeface="Wingdings" pitchFamily="2" charset="2"/>
              </a:rPr>
              <a:t>(-) wasted bits</a:t>
            </a:r>
            <a:endParaRPr lang="en-US" altLang="ko-KR" sz="1800" dirty="0">
              <a:ea typeface="굴림" pitchFamily="50" charset="-127"/>
            </a:endParaRPr>
          </a:p>
          <a:p>
            <a:pPr lvl="1"/>
            <a:endParaRPr lang="en-US" altLang="ko-KR" sz="2000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4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BCD Addition/ Decimal Arithmetic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Equal to the binary operation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Caution: each sum of two digits can not exceed 9 </a:t>
            </a:r>
          </a:p>
          <a:p>
            <a:pPr lvl="2">
              <a:buFontTx/>
              <a:buNone/>
            </a:pPr>
            <a:r>
              <a:rPr lang="en-US" altLang="ko-KR" dirty="0">
                <a:ea typeface="굴림" pitchFamily="50" charset="-127"/>
                <a:sym typeface="Wingdings" pitchFamily="2" charset="2"/>
              </a:rPr>
              <a:t> (1010)</a:t>
            </a:r>
            <a:r>
              <a:rPr lang="en-US" altLang="ko-KR" baseline="-25000" dirty="0">
                <a:ea typeface="굴림" pitchFamily="50" charset="-127"/>
                <a:sym typeface="Wingdings" pitchFamily="2" charset="2"/>
              </a:rPr>
              <a:t>2</a:t>
            </a:r>
            <a:r>
              <a:rPr lang="en-US" altLang="ko-KR" dirty="0">
                <a:ea typeface="굴림" pitchFamily="50" charset="-127"/>
                <a:sym typeface="Wingdings" pitchFamily="2" charset="2"/>
              </a:rPr>
              <a:t>~ (1111)</a:t>
            </a:r>
            <a:r>
              <a:rPr lang="en-US" altLang="ko-KR" baseline="-25000" dirty="0">
                <a:ea typeface="굴림" pitchFamily="50" charset="-127"/>
                <a:sym typeface="Wingdings" pitchFamily="2" charset="2"/>
              </a:rPr>
              <a:t>2</a:t>
            </a:r>
            <a:r>
              <a:rPr lang="en-US" altLang="ko-KR" dirty="0">
                <a:ea typeface="굴림" pitchFamily="50" charset="-127"/>
                <a:sym typeface="Wingdings" pitchFamily="2" charset="2"/>
              </a:rPr>
              <a:t>: no mean in BCD code</a:t>
            </a:r>
            <a:endParaRPr lang="en-US" altLang="ko-KR" dirty="0">
              <a:ea typeface="굴림" pitchFamily="50" charset="-127"/>
            </a:endParaRPr>
          </a:p>
          <a:p>
            <a:pPr lvl="1"/>
            <a:r>
              <a:rPr lang="en-US" altLang="ko-KR" dirty="0">
                <a:ea typeface="굴림" pitchFamily="50" charset="-127"/>
                <a:sym typeface="Wingdings" pitchFamily="2" charset="2"/>
              </a:rPr>
              <a:t>Needs the correction</a:t>
            </a:r>
            <a:endParaRPr lang="en-US" altLang="ko-KR" dirty="0">
              <a:ea typeface="굴림" pitchFamily="50" charset="-127"/>
            </a:endParaRPr>
          </a:p>
          <a:p>
            <a:pPr lvl="2"/>
            <a:r>
              <a:rPr lang="en-US" altLang="ko-KR" dirty="0">
                <a:ea typeface="굴림" pitchFamily="50" charset="-127"/>
              </a:rPr>
              <a:t>The addition of 6 = </a:t>
            </a:r>
            <a:r>
              <a:rPr lang="en-US" altLang="ko-KR" dirty="0">
                <a:ea typeface="굴림" pitchFamily="50" charset="-127"/>
                <a:sym typeface="Wingdings" pitchFamily="2" charset="2"/>
              </a:rPr>
              <a:t>(0110)</a:t>
            </a:r>
            <a:r>
              <a:rPr lang="en-US" altLang="ko-KR" baseline="-25000" dirty="0">
                <a:ea typeface="굴림" pitchFamily="50" charset="-127"/>
                <a:sym typeface="Wingdings" pitchFamily="2" charset="2"/>
              </a:rPr>
              <a:t>2</a:t>
            </a:r>
            <a:endParaRPr lang="en-US" altLang="ko-KR" dirty="0">
              <a:ea typeface="굴림" pitchFamily="50" charset="-127"/>
            </a:endParaRPr>
          </a:p>
          <a:p>
            <a:pPr lvl="3">
              <a:buFontTx/>
              <a:buNone/>
            </a:pPr>
            <a:r>
              <a:rPr lang="en-US" altLang="ko-KR" dirty="0">
                <a:ea typeface="굴림" pitchFamily="50" charset="-127"/>
                <a:sym typeface="Wingdings" pitchFamily="2" charset="2"/>
              </a:rPr>
              <a:t> Correct the digits and produce carry.</a:t>
            </a:r>
            <a:endParaRPr lang="en-US" altLang="ko-KR" dirty="0">
              <a:ea typeface="굴림" pitchFamily="50" charset="-127"/>
            </a:endParaRPr>
          </a:p>
          <a:p>
            <a:pPr lvl="3"/>
            <a:endParaRPr lang="en-US" altLang="ko-KR" dirty="0">
              <a:ea typeface="굴림" pitchFamily="50" charset="-127"/>
            </a:endParaRPr>
          </a:p>
        </p:txBody>
      </p:sp>
      <p:graphicFrame>
        <p:nvGraphicFramePr>
          <p:cNvPr id="121032" name="Group 200"/>
          <p:cNvGraphicFramePr>
            <a:graphicFrameLocks noGrp="1"/>
          </p:cNvGraphicFramePr>
          <p:nvPr/>
        </p:nvGraphicFramePr>
        <p:xfrm>
          <a:off x="971550" y="4189413"/>
          <a:ext cx="7486650" cy="2264919"/>
        </p:xfrm>
        <a:graphic>
          <a:graphicData uri="http://schemas.openxmlformats.org/drawingml/2006/table">
            <a:tbl>
              <a:tblPr/>
              <a:tblGrid>
                <a:gridCol w="758825"/>
                <a:gridCol w="260350"/>
                <a:gridCol w="1368425"/>
                <a:gridCol w="258763"/>
                <a:gridCol w="825500"/>
                <a:gridCol w="260350"/>
                <a:gridCol w="1258887"/>
                <a:gridCol w="260350"/>
                <a:gridCol w="715963"/>
                <a:gridCol w="260350"/>
                <a:gridCol w="1258887"/>
              </a:tblGrid>
              <a:tr h="3651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0100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0100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+5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+0101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+1000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+1001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9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1001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10001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+0110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+0110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7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10010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10111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696807" y="6524625"/>
            <a:ext cx="2160587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33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766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Other Decimal Codes</a:t>
            </a:r>
          </a:p>
        </p:txBody>
      </p:sp>
      <p:graphicFrame>
        <p:nvGraphicFramePr>
          <p:cNvPr id="122886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01550165"/>
              </p:ext>
            </p:extLst>
          </p:nvPr>
        </p:nvGraphicFramePr>
        <p:xfrm>
          <a:off x="4314363" y="1124744"/>
          <a:ext cx="4722133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Image" r:id="rId3" imgW="11187302" imgH="9384127" progId="Photoshop.Image.6">
                  <p:embed/>
                </p:oleObj>
              </mc:Choice>
              <mc:Fallback>
                <p:oleObj name="Image" r:id="rId3" imgW="11187302" imgH="9384127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363" y="1124744"/>
                        <a:ext cx="4722133" cy="3960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34</a:t>
            </a:fld>
            <a:endParaRPr lang="en-US" altLang="ko-KR" sz="1200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65113" indent="-265113">
              <a:lnSpc>
                <a:spcPct val="90000"/>
              </a:lnSpc>
            </a:pPr>
            <a:r>
              <a:rPr lang="en-US" altLang="ko-KR" sz="1800" dirty="0">
                <a:ea typeface="굴림" pitchFamily="50" charset="-127"/>
              </a:rPr>
              <a:t>Weighted code</a:t>
            </a:r>
          </a:p>
          <a:p>
            <a:pPr marL="715963" lvl="1" indent="-271463">
              <a:lnSpc>
                <a:spcPct val="90000"/>
              </a:lnSpc>
            </a:pPr>
            <a:r>
              <a:rPr lang="en-US" altLang="ko-KR" sz="1600" dirty="0">
                <a:ea typeface="굴림" pitchFamily="50" charset="-127"/>
              </a:rPr>
              <a:t>Each bit position is assigned a weighting factor</a:t>
            </a:r>
          </a:p>
          <a:p>
            <a:pPr marL="715963" lvl="1" indent="-271463">
              <a:lnSpc>
                <a:spcPct val="90000"/>
              </a:lnSpc>
            </a:pPr>
            <a:r>
              <a:rPr lang="en-US" altLang="ko-KR" sz="1600" dirty="0">
                <a:ea typeface="굴림" pitchFamily="50" charset="-127"/>
              </a:rPr>
              <a:t>BCD code, 2421 code</a:t>
            </a:r>
          </a:p>
          <a:p>
            <a:pPr marL="265113" indent="-265113">
              <a:lnSpc>
                <a:spcPct val="90000"/>
              </a:lnSpc>
            </a:pPr>
            <a:r>
              <a:rPr lang="en-US" altLang="ko-KR" sz="1800" dirty="0">
                <a:ea typeface="굴림" pitchFamily="50" charset="-127"/>
              </a:rPr>
              <a:t>Self-complementing code</a:t>
            </a:r>
          </a:p>
          <a:p>
            <a:pPr marL="715963" lvl="1" indent="-271463">
              <a:lnSpc>
                <a:spcPct val="90000"/>
              </a:lnSpc>
            </a:pPr>
            <a:r>
              <a:rPr lang="en-US" altLang="ko-KR" sz="1600" dirty="0">
                <a:ea typeface="굴림" pitchFamily="50" charset="-127"/>
              </a:rPr>
              <a:t>9’s complement of a decimal number is obtained directly by switching 1 and 0.</a:t>
            </a:r>
          </a:p>
          <a:p>
            <a:pPr marL="715963" lvl="1" indent="-271463">
              <a:lnSpc>
                <a:spcPct val="90000"/>
              </a:lnSpc>
            </a:pPr>
            <a:r>
              <a:rPr lang="en-US" altLang="ko-KR" sz="1600" dirty="0">
                <a:ea typeface="굴림" pitchFamily="50" charset="-127"/>
              </a:rPr>
              <a:t>2421 code, Execess-3 code</a:t>
            </a:r>
          </a:p>
          <a:p>
            <a:pPr marL="265113" indent="-265113">
              <a:lnSpc>
                <a:spcPct val="90000"/>
              </a:lnSpc>
            </a:pPr>
            <a:r>
              <a:rPr lang="en-US" altLang="ko-KR" sz="1800" dirty="0">
                <a:ea typeface="굴림" pitchFamily="50" charset="-127"/>
              </a:rPr>
              <a:t>BCD code</a:t>
            </a:r>
          </a:p>
          <a:p>
            <a:pPr marL="715963" lvl="1" indent="-271463">
              <a:lnSpc>
                <a:spcPct val="90000"/>
              </a:lnSpc>
            </a:pPr>
            <a:r>
              <a:rPr lang="en-US" altLang="ko-KR" sz="1600" dirty="0">
                <a:ea typeface="굴림" pitchFamily="50" charset="-127"/>
              </a:rPr>
              <a:t>Not self-complementing</a:t>
            </a:r>
          </a:p>
          <a:p>
            <a:pPr marL="265113" indent="-265113">
              <a:lnSpc>
                <a:spcPct val="90000"/>
              </a:lnSpc>
            </a:pPr>
            <a:r>
              <a:rPr lang="en-US" altLang="ko-KR" sz="1800" dirty="0">
                <a:ea typeface="굴림" pitchFamily="50" charset="-127"/>
              </a:rPr>
              <a:t>2421 code</a:t>
            </a:r>
          </a:p>
          <a:p>
            <a:pPr marL="715963" lvl="1" indent="-271463">
              <a:lnSpc>
                <a:spcPct val="90000"/>
              </a:lnSpc>
            </a:pPr>
            <a:r>
              <a:rPr lang="en-US" altLang="ko-KR" sz="1600" dirty="0">
                <a:ea typeface="굴림" pitchFamily="50" charset="-127"/>
              </a:rPr>
              <a:t>Some digits can be coded in two possible ways.</a:t>
            </a:r>
          </a:p>
          <a:p>
            <a:pPr marL="265113" indent="-265113">
              <a:lnSpc>
                <a:spcPct val="90000"/>
              </a:lnSpc>
            </a:pPr>
            <a:r>
              <a:rPr lang="en-US" altLang="ko-KR" sz="1800" dirty="0">
                <a:ea typeface="굴림" pitchFamily="50" charset="-127"/>
              </a:rPr>
              <a:t>Excess-3 code</a:t>
            </a:r>
          </a:p>
          <a:p>
            <a:pPr marL="715963" lvl="1" indent="-271463">
              <a:lnSpc>
                <a:spcPct val="90000"/>
              </a:lnSpc>
            </a:pPr>
            <a:r>
              <a:rPr lang="en-US" altLang="ko-KR" sz="1600" dirty="0" err="1">
                <a:ea typeface="굴림" pitchFamily="50" charset="-127"/>
              </a:rPr>
              <a:t>Unweighted</a:t>
            </a:r>
            <a:r>
              <a:rPr lang="en-US" altLang="ko-KR" sz="1600" dirty="0">
                <a:ea typeface="굴림" pitchFamily="50" charset="-127"/>
              </a:rPr>
              <a:t> code </a:t>
            </a:r>
            <a:r>
              <a:rPr lang="en-US" altLang="ko-KR" sz="1600" dirty="0">
                <a:ea typeface="굴림" pitchFamily="50" charset="-127"/>
                <a:sym typeface="Wingdings" pitchFamily="2" charset="2"/>
              </a:rPr>
              <a:t> </a:t>
            </a:r>
            <a:r>
              <a:rPr lang="en-US" altLang="ko-KR" sz="1600" dirty="0">
                <a:ea typeface="굴림" pitchFamily="50" charset="-127"/>
              </a:rPr>
              <a:t>Obtained from the corresponding binary plus 3</a:t>
            </a:r>
          </a:p>
        </p:txBody>
      </p:sp>
    </p:spTree>
    <p:extLst>
      <p:ext uri="{BB962C8B-B14F-4D97-AF65-F5344CB8AC3E}">
        <p14:creationId xmlns:p14="http://schemas.microsoft.com/office/powerpoint/2010/main" val="3253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Gray Code</a:t>
            </a:r>
          </a:p>
        </p:txBody>
      </p:sp>
      <p:graphicFrame>
        <p:nvGraphicFramePr>
          <p:cNvPr id="129031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5029200" y="1052513"/>
          <a:ext cx="3449638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Image" r:id="rId3" imgW="5498413" imgH="8723810" progId="Photoshop.Image.6">
                  <p:embed/>
                </p:oleObj>
              </mc:Choice>
              <mc:Fallback>
                <p:oleObj name="Image" r:id="rId3" imgW="5498413" imgH="872381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052513"/>
                        <a:ext cx="3449638" cy="547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35</a:t>
            </a:fld>
            <a:endParaRPr lang="en-US" altLang="ko-KR" sz="1200" dirty="0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 sz="2400">
                <a:ea typeface="굴림" pitchFamily="50" charset="-127"/>
              </a:rPr>
              <a:t>Gray code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An encoding of numbers so that adjacent numbers have a single digit differing by 1.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Used for Analog-to-Digital Converter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Used in application where an error or ambiguity may be produced during the transition.</a:t>
            </a:r>
          </a:p>
          <a:p>
            <a:pPr lvl="1"/>
            <a:endParaRPr lang="en-US" altLang="ko-KR" sz="2000">
              <a:ea typeface="굴림" pitchFamily="50" charset="-127"/>
            </a:endParaRPr>
          </a:p>
          <a:p>
            <a:endParaRPr lang="en-US" altLang="ko-KR" sz="240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8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ASCII Character Code</a:t>
            </a:r>
          </a:p>
        </p:txBody>
      </p:sp>
      <p:graphicFrame>
        <p:nvGraphicFramePr>
          <p:cNvPr id="13107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6567029"/>
              </p:ext>
            </p:extLst>
          </p:nvPr>
        </p:nvGraphicFramePr>
        <p:xfrm>
          <a:off x="1331640" y="1628800"/>
          <a:ext cx="6500267" cy="4737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Image" r:id="rId4" imgW="12355556" imgH="9003175" progId="Photoshop.Image.6">
                  <p:embed/>
                </p:oleObj>
              </mc:Choice>
              <mc:Fallback>
                <p:oleObj name="Image" r:id="rId4" imgW="12355556" imgH="9003175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628800"/>
                        <a:ext cx="6500267" cy="4737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8" name="Rectangle 6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3529" y="1123950"/>
            <a:ext cx="8496943" cy="2482850"/>
          </a:xfrm>
        </p:spPr>
        <p:txBody>
          <a:bodyPr/>
          <a:lstStyle/>
          <a:p>
            <a:pPr lvl="1"/>
            <a:r>
              <a:rPr lang="en-US" altLang="ko-KR" sz="2000" dirty="0">
                <a:ea typeface="굴림" pitchFamily="50" charset="-127"/>
              </a:rPr>
              <a:t>Standard binary code for alphanumeric characters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36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171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Error-Detecting Code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To detect errors in data communication or processing</a:t>
            </a:r>
          </a:p>
          <a:p>
            <a:r>
              <a:rPr lang="en-US" altLang="ko-KR" dirty="0">
                <a:ea typeface="굴림" pitchFamily="50" charset="-127"/>
              </a:rPr>
              <a:t>Parity bit: extra bit which makes the total number of 1’s either even or odd.</a:t>
            </a:r>
          </a:p>
          <a:p>
            <a:endParaRPr lang="en-US" altLang="ko-KR" dirty="0">
              <a:ea typeface="굴림" pitchFamily="50" charset="-127"/>
            </a:endParaRPr>
          </a:p>
          <a:p>
            <a:endParaRPr lang="en-US" altLang="ko-KR" dirty="0">
              <a:ea typeface="굴림" pitchFamily="50" charset="-127"/>
            </a:endParaRPr>
          </a:p>
          <a:p>
            <a:endParaRPr lang="en-US" altLang="ko-KR" dirty="0">
              <a:ea typeface="굴림" pitchFamily="50" charset="-127"/>
            </a:endParaRPr>
          </a:p>
          <a:p>
            <a:pPr lvl="1"/>
            <a:r>
              <a:rPr lang="en-US" altLang="ko-KR" dirty="0">
                <a:ea typeface="굴림" pitchFamily="50" charset="-127"/>
              </a:rPr>
              <a:t>Can detect any odd combination errors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Cannot detect any even combination errors</a:t>
            </a:r>
          </a:p>
          <a:p>
            <a:endParaRPr lang="en-US" altLang="ko-KR" dirty="0">
              <a:ea typeface="굴림" pitchFamily="50" charset="-127"/>
            </a:endParaRPr>
          </a:p>
        </p:txBody>
      </p:sp>
      <p:graphicFrame>
        <p:nvGraphicFramePr>
          <p:cNvPr id="186420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128141"/>
              </p:ext>
            </p:extLst>
          </p:nvPr>
        </p:nvGraphicFramePr>
        <p:xfrm>
          <a:off x="827088" y="2681153"/>
          <a:ext cx="7705725" cy="1251903"/>
        </p:xfrm>
        <a:graphic>
          <a:graphicData uri="http://schemas.openxmlformats.org/drawingml/2006/table">
            <a:tbl>
              <a:tblPr/>
              <a:tblGrid>
                <a:gridCol w="2981325"/>
                <a:gridCol w="2362200"/>
                <a:gridCol w="2362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With even parity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With odd parity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ASCII A = 1000001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01000001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11000001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ASCII T = 1010100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11010100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01010100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37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9019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Binary Storage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Binary cell: a device that possesses two stable states</a:t>
            </a:r>
          </a:p>
          <a:p>
            <a:r>
              <a:rPr lang="en-US" altLang="ko-KR" dirty="0">
                <a:ea typeface="굴림" pitchFamily="50" charset="-127"/>
              </a:rPr>
              <a:t>Cell input: receives data and control signals that set it to one of the states</a:t>
            </a:r>
          </a:p>
          <a:p>
            <a:r>
              <a:rPr lang="en-US" altLang="ko-KR" dirty="0">
                <a:ea typeface="굴림" pitchFamily="50" charset="-127"/>
              </a:rPr>
              <a:t>Cell output: physical quantity indicating which state the cell is in</a:t>
            </a:r>
          </a:p>
          <a:p>
            <a:r>
              <a:rPr lang="en-US" altLang="ko-KR" dirty="0">
                <a:ea typeface="굴림" pitchFamily="50" charset="-127"/>
              </a:rPr>
              <a:t>States are encoded as binary digits {0, 1}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38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3796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Registers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Group of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>
                <a:ea typeface="굴림" pitchFamily="50" charset="-127"/>
              </a:rPr>
              <a:t> binary cells: an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>
                <a:ea typeface="굴림" pitchFamily="50" charset="-127"/>
              </a:rPr>
              <a:t>-bit register</a:t>
            </a:r>
          </a:p>
          <a:p>
            <a:r>
              <a:rPr lang="en-US" altLang="ko-KR">
                <a:ea typeface="굴림" pitchFamily="50" charset="-127"/>
              </a:rPr>
              <a:t>Register has 2</a:t>
            </a:r>
            <a:r>
              <a:rPr lang="en-US" altLang="ko-KR" i="1" baseline="30000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>
                <a:ea typeface="굴림" pitchFamily="50" charset="-127"/>
              </a:rPr>
              <a:t> states: all possible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>
                <a:ea typeface="굴림" pitchFamily="50" charset="-127"/>
              </a:rPr>
              <a:t>-bit strings</a:t>
            </a:r>
          </a:p>
          <a:p>
            <a:r>
              <a:rPr lang="en-US" altLang="ko-KR">
                <a:ea typeface="굴림" pitchFamily="50" charset="-127"/>
              </a:rPr>
              <a:t>Register state (or content) can be </a:t>
            </a:r>
            <a:r>
              <a:rPr lang="en-US" altLang="ko-KR">
                <a:solidFill>
                  <a:srgbClr val="FF0000"/>
                </a:solidFill>
                <a:ea typeface="굴림" pitchFamily="50" charset="-127"/>
              </a:rPr>
              <a:t>interpreted</a:t>
            </a:r>
            <a:r>
              <a:rPr lang="en-US" altLang="ko-KR">
                <a:ea typeface="굴림" pitchFamily="50" charset="-127"/>
              </a:rPr>
              <a:t> s value, ASCII, etc</a:t>
            </a:r>
          </a:p>
          <a:p>
            <a:r>
              <a:rPr lang="en-US" altLang="ko-KR">
                <a:ea typeface="굴림" pitchFamily="50" charset="-127"/>
              </a:rPr>
              <a:t>Registers classified as two type of input and output – Serial and/or Parallel</a:t>
            </a:r>
          </a:p>
          <a:p>
            <a:pPr>
              <a:buFont typeface="Wingdings" pitchFamily="2" charset="2"/>
              <a:buNone/>
            </a:pPr>
            <a:endParaRPr lang="en-US" altLang="ko-KR">
              <a:ea typeface="굴림" pitchFamily="50" charset="-127"/>
            </a:endParaRPr>
          </a:p>
          <a:p>
            <a:pPr>
              <a:buFont typeface="Wingdings" pitchFamily="2" charset="2"/>
              <a:buNone/>
            </a:pPr>
            <a:r>
              <a:rPr lang="en-US" altLang="ko-KR">
                <a:ea typeface="굴림" pitchFamily="50" charset="-127"/>
              </a:rPr>
              <a:t>	Details on this later in the class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39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116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Basic Structure of Digital Computer</a:t>
            </a: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1331913" y="1628775"/>
            <a:ext cx="6985000" cy="504825"/>
          </a:xfrm>
          <a:prstGeom prst="rect">
            <a:avLst/>
          </a:prstGeom>
          <a:noFill/>
          <a:ln w="158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>
                <a:latin typeface="Arial" pitchFamily="34" charset="0"/>
              </a:rPr>
              <a:t>Memory</a:t>
            </a: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1331913" y="5588000"/>
            <a:ext cx="2879725" cy="720725"/>
          </a:xfrm>
          <a:prstGeom prst="rect">
            <a:avLst/>
          </a:prstGeom>
          <a:noFill/>
          <a:ln w="158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>
                <a:latin typeface="Arial" pitchFamily="34" charset="0"/>
              </a:rPr>
              <a:t>Input Devices</a:t>
            </a:r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5437188" y="5588000"/>
            <a:ext cx="2879725" cy="720725"/>
          </a:xfrm>
          <a:prstGeom prst="rect">
            <a:avLst/>
          </a:prstGeom>
          <a:noFill/>
          <a:ln w="158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>
                <a:latin typeface="Arial" pitchFamily="34" charset="0"/>
              </a:rPr>
              <a:t>Output Devices</a:t>
            </a:r>
          </a:p>
        </p:txBody>
      </p:sp>
      <p:grpSp>
        <p:nvGrpSpPr>
          <p:cNvPr id="156678" name="Group 6"/>
          <p:cNvGrpSpPr>
            <a:grpSpLocks/>
          </p:cNvGrpSpPr>
          <p:nvPr/>
        </p:nvGrpSpPr>
        <p:grpSpPr bwMode="auto">
          <a:xfrm>
            <a:off x="1331913" y="2708275"/>
            <a:ext cx="6985000" cy="2305050"/>
            <a:chOff x="839" y="1570"/>
            <a:chExt cx="4400" cy="1452"/>
          </a:xfrm>
        </p:grpSpPr>
        <p:sp>
          <p:nvSpPr>
            <p:cNvPr id="156679" name="Rectangle 7"/>
            <p:cNvSpPr>
              <a:spLocks noChangeArrowheads="1"/>
            </p:cNvSpPr>
            <p:nvPr/>
          </p:nvSpPr>
          <p:spPr bwMode="auto">
            <a:xfrm>
              <a:off x="839" y="1570"/>
              <a:ext cx="4400" cy="1452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6680" name="Text Box 8"/>
            <p:cNvSpPr txBox="1">
              <a:spLocks noChangeArrowheads="1"/>
            </p:cNvSpPr>
            <p:nvPr/>
          </p:nvSpPr>
          <p:spPr bwMode="auto">
            <a:xfrm>
              <a:off x="1601" y="1674"/>
              <a:ext cx="28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>
                  <a:latin typeface="Arial" pitchFamily="34" charset="0"/>
                </a:rPr>
                <a:t>Central Processing Unit (CPU)</a:t>
              </a:r>
            </a:p>
          </p:txBody>
        </p:sp>
        <p:grpSp>
          <p:nvGrpSpPr>
            <p:cNvPr id="156681" name="Group 9"/>
            <p:cNvGrpSpPr>
              <a:grpSpLocks/>
            </p:cNvGrpSpPr>
            <p:nvPr/>
          </p:nvGrpSpPr>
          <p:grpSpPr bwMode="auto">
            <a:xfrm>
              <a:off x="1248" y="2115"/>
              <a:ext cx="3583" cy="725"/>
              <a:chOff x="1338" y="2115"/>
              <a:chExt cx="3583" cy="725"/>
            </a:xfrm>
          </p:grpSpPr>
          <p:sp>
            <p:nvSpPr>
              <p:cNvPr id="156682" name="Rectangle 10"/>
              <p:cNvSpPr>
                <a:spLocks noChangeArrowheads="1"/>
              </p:cNvSpPr>
              <p:nvPr/>
            </p:nvSpPr>
            <p:spPr bwMode="auto">
              <a:xfrm>
                <a:off x="1338" y="2115"/>
                <a:ext cx="1496" cy="725"/>
              </a:xfrm>
              <a:prstGeom prst="rect">
                <a:avLst/>
              </a:prstGeom>
              <a:noFill/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ko-KR">
                    <a:latin typeface="Arial" pitchFamily="34" charset="0"/>
                  </a:rPr>
                  <a:t>Control Unit</a:t>
                </a:r>
              </a:p>
              <a:p>
                <a:r>
                  <a:rPr lang="en-US" altLang="ko-KR">
                    <a:latin typeface="Arial" pitchFamily="34" charset="0"/>
                  </a:rPr>
                  <a:t>(CU)</a:t>
                </a:r>
              </a:p>
            </p:txBody>
          </p:sp>
          <p:sp>
            <p:nvSpPr>
              <p:cNvPr id="156683" name="Rectangle 11"/>
              <p:cNvSpPr>
                <a:spLocks noChangeArrowheads="1"/>
              </p:cNvSpPr>
              <p:nvPr/>
            </p:nvSpPr>
            <p:spPr bwMode="auto">
              <a:xfrm>
                <a:off x="3425" y="2115"/>
                <a:ext cx="1496" cy="725"/>
              </a:xfrm>
              <a:prstGeom prst="rect">
                <a:avLst/>
              </a:prstGeom>
              <a:noFill/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ko-KR">
                    <a:latin typeface="Arial" pitchFamily="34" charset="0"/>
                  </a:rPr>
                  <a:t>Arithmetic </a:t>
                </a:r>
              </a:p>
              <a:p>
                <a:r>
                  <a:rPr lang="en-US" altLang="ko-KR">
                    <a:latin typeface="Arial" pitchFamily="34" charset="0"/>
                  </a:rPr>
                  <a:t>Logic Unit</a:t>
                </a:r>
              </a:p>
              <a:p>
                <a:r>
                  <a:rPr lang="en-US" altLang="ko-KR">
                    <a:latin typeface="Arial" pitchFamily="34" charset="0"/>
                  </a:rPr>
                  <a:t>(ALU)</a:t>
                </a:r>
              </a:p>
            </p:txBody>
          </p:sp>
          <p:sp>
            <p:nvSpPr>
              <p:cNvPr id="156684" name="Line 12"/>
              <p:cNvSpPr>
                <a:spLocks noChangeShapeType="1"/>
              </p:cNvSpPr>
              <p:nvPr/>
            </p:nvSpPr>
            <p:spPr bwMode="auto">
              <a:xfrm>
                <a:off x="2836" y="2296"/>
                <a:ext cx="589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156685" name="Line 13"/>
              <p:cNvSpPr>
                <a:spLocks noChangeShapeType="1"/>
              </p:cNvSpPr>
              <p:nvPr/>
            </p:nvSpPr>
            <p:spPr bwMode="auto">
              <a:xfrm flipH="1">
                <a:off x="2835" y="2659"/>
                <a:ext cx="589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56686" name="Line 14"/>
          <p:cNvSpPr>
            <a:spLocks noChangeShapeType="1"/>
          </p:cNvSpPr>
          <p:nvPr/>
        </p:nvSpPr>
        <p:spPr bwMode="auto">
          <a:xfrm flipV="1">
            <a:off x="2843213" y="5013325"/>
            <a:ext cx="0" cy="5746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56687" name="Line 15"/>
          <p:cNvSpPr>
            <a:spLocks noChangeShapeType="1"/>
          </p:cNvSpPr>
          <p:nvPr/>
        </p:nvSpPr>
        <p:spPr bwMode="auto">
          <a:xfrm>
            <a:off x="6877050" y="5013325"/>
            <a:ext cx="0" cy="5746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56688" name="Line 16"/>
          <p:cNvSpPr>
            <a:spLocks noChangeShapeType="1"/>
          </p:cNvSpPr>
          <p:nvPr/>
        </p:nvSpPr>
        <p:spPr bwMode="auto">
          <a:xfrm flipV="1">
            <a:off x="2843213" y="2135188"/>
            <a:ext cx="0" cy="5746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56689" name="Line 17"/>
          <p:cNvSpPr>
            <a:spLocks noChangeShapeType="1"/>
          </p:cNvSpPr>
          <p:nvPr/>
        </p:nvSpPr>
        <p:spPr bwMode="auto">
          <a:xfrm>
            <a:off x="6877050" y="2135188"/>
            <a:ext cx="0" cy="5746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57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Register Transfer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>
                <a:ea typeface="굴림" pitchFamily="50" charset="-127"/>
              </a:rPr>
              <a:t>Registers are interconnected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At a given time, content of one register transferred to another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Content may be transformed/changed during transfer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Transforming circuit is a data processing or data path element/circuit</a:t>
            </a:r>
          </a:p>
          <a:p>
            <a:r>
              <a:rPr lang="en-US" altLang="ko-KR" sz="2400">
                <a:ea typeface="굴림" pitchFamily="50" charset="-127"/>
              </a:rPr>
              <a:t>Example: Keyboard to register to memory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Key strike: 8-ASCII to rightmost register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Key strike: register content shifted left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4 Key strides: content transferred to memory</a:t>
            </a:r>
          </a:p>
          <a:p>
            <a:r>
              <a:rPr lang="en-US" altLang="ko-KR" sz="2400">
                <a:ea typeface="굴림" pitchFamily="50" charset="-127"/>
              </a:rPr>
              <a:t>Computer must be provided with two devices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Holding data: register</a:t>
            </a:r>
          </a:p>
          <a:p>
            <a:pPr lvl="1"/>
            <a:r>
              <a:rPr lang="en-US" altLang="ko-KR" sz="2000">
                <a:ea typeface="굴림" pitchFamily="50" charset="-127"/>
              </a:rPr>
              <a:t>Manipulating binary variables: digital logic circuit</a:t>
            </a:r>
          </a:p>
          <a:p>
            <a:pPr lvl="1"/>
            <a:endParaRPr lang="en-US" altLang="ko-KR" sz="2000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40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0768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8" name="Picture 4" descr="AACFLMI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4813"/>
            <a:ext cx="5864225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41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0504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3" name="Picture 5" descr="AACFLMJ0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7313" y="476250"/>
            <a:ext cx="4314825" cy="5983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42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0836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Binary Logic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>
                <a:ea typeface="굴림" pitchFamily="50" charset="-127"/>
              </a:rPr>
              <a:t>Deals with variables that have two different values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>
                <a:ea typeface="굴림" pitchFamily="50" charset="-127"/>
                <a:sym typeface="Wingdings" pitchFamily="2" charset="2"/>
              </a:rPr>
              <a:t>	 typically bits {0, 1}</a:t>
            </a:r>
            <a:endParaRPr lang="en-US" altLang="ko-KR">
              <a:ea typeface="굴림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>
                <a:ea typeface="굴림" pitchFamily="50" charset="-127"/>
              </a:rPr>
              <a:t>Logic is based on Boolean Algebra operators</a:t>
            </a:r>
          </a:p>
          <a:p>
            <a:pPr>
              <a:lnSpc>
                <a:spcPct val="90000"/>
              </a:lnSpc>
            </a:pPr>
            <a:r>
              <a:rPr lang="en-US" altLang="ko-KR">
                <a:ea typeface="굴림" pitchFamily="50" charset="-127"/>
              </a:rPr>
              <a:t>Variables denoted by letters of alphabet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ko-KR">
                <a:ea typeface="굴림" pitchFamily="50" charset="-127"/>
                <a:sym typeface="Wingdings" pitchFamily="2" charset="2"/>
              </a:rPr>
              <a:t> example: </a:t>
            </a:r>
            <a:r>
              <a:rPr lang="en-US" altLang="ko-KR" i="1">
                <a:latin typeface="Times New Roman" pitchFamily="18" charset="0"/>
                <a:ea typeface="굴림" pitchFamily="50" charset="-127"/>
                <a:sym typeface="Wingdings" pitchFamily="2" charset="2"/>
              </a:rPr>
              <a:t>A, B, C, a, b, c, x, y, etc</a:t>
            </a:r>
            <a:r>
              <a:rPr lang="en-US" altLang="ko-KR">
                <a:ea typeface="굴림" pitchFamily="50" charset="-127"/>
                <a:sym typeface="Wingdings" pitchFamily="2" charset="2"/>
              </a:rPr>
              <a:t>.</a:t>
            </a:r>
            <a:endParaRPr lang="en-US" altLang="ko-KR">
              <a:ea typeface="굴림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>
                <a:ea typeface="굴림" pitchFamily="50" charset="-127"/>
              </a:rPr>
              <a:t>Three basic operations considered (for now)</a:t>
            </a:r>
          </a:p>
          <a:p>
            <a:pPr lvl="1">
              <a:lnSpc>
                <a:spcPct val="90000"/>
              </a:lnSpc>
            </a:pPr>
            <a:r>
              <a:rPr lang="en-US" altLang="ko-KR">
                <a:ea typeface="굴림" pitchFamily="50" charset="-127"/>
              </a:rPr>
              <a:t>AND 	(Boolean algebra multiplication)</a:t>
            </a:r>
          </a:p>
          <a:p>
            <a:pPr lvl="1">
              <a:lnSpc>
                <a:spcPct val="90000"/>
              </a:lnSpc>
            </a:pPr>
            <a:r>
              <a:rPr lang="en-US" altLang="ko-KR">
                <a:ea typeface="굴림" pitchFamily="50" charset="-127"/>
              </a:rPr>
              <a:t>OR 	(Boolean algebra addition)</a:t>
            </a:r>
          </a:p>
          <a:p>
            <a:pPr lvl="1">
              <a:lnSpc>
                <a:spcPct val="90000"/>
              </a:lnSpc>
            </a:pPr>
            <a:r>
              <a:rPr lang="en-US" altLang="ko-KR">
                <a:ea typeface="굴림" pitchFamily="50" charset="-127"/>
              </a:rPr>
              <a:t>NOT	(Boolean algebra inversion)</a:t>
            </a:r>
          </a:p>
          <a:p>
            <a:pPr lvl="1">
              <a:lnSpc>
                <a:spcPct val="90000"/>
              </a:lnSpc>
            </a:pPr>
            <a:r>
              <a:rPr lang="en-US" altLang="ko-KR">
                <a:ea typeface="굴림" pitchFamily="50" charset="-127"/>
              </a:rPr>
              <a:t>More detail in following sections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43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296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ko-KR">
                <a:ea typeface="굴림" pitchFamily="50" charset="-127"/>
              </a:rPr>
              <a:t>Functions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 marL="342900" indent="-342900"/>
            <a:r>
              <a:rPr lang="en-US" altLang="ko-KR" sz="2400" dirty="0">
                <a:ea typeface="굴림" pitchFamily="50" charset="-127"/>
              </a:rPr>
              <a:t>Computers take inputs and produce outputs, just like functions in math!</a:t>
            </a:r>
          </a:p>
          <a:p>
            <a:pPr marL="342900" indent="-342900"/>
            <a:r>
              <a:rPr lang="en-US" altLang="ko-KR" sz="2400" dirty="0">
                <a:ea typeface="굴림" pitchFamily="50" charset="-127"/>
              </a:rPr>
              <a:t>Mathematical functions can be expressed in two ways:</a:t>
            </a:r>
          </a:p>
          <a:p>
            <a:pPr marL="342900" indent="-342900">
              <a:buFont typeface="Wingdings" pitchFamily="2" charset="2"/>
              <a:buNone/>
            </a:pPr>
            <a:endParaRPr lang="en-US" altLang="ko-KR" sz="2400" dirty="0">
              <a:ea typeface="굴림" pitchFamily="50" charset="-127"/>
            </a:endParaRPr>
          </a:p>
          <a:p>
            <a:pPr marL="342900" indent="-342900">
              <a:buFont typeface="Wingdings" pitchFamily="2" charset="2"/>
              <a:buNone/>
            </a:pPr>
            <a:endParaRPr lang="en-US" altLang="ko-KR" sz="2400" dirty="0">
              <a:ea typeface="굴림" pitchFamily="50" charset="-127"/>
            </a:endParaRPr>
          </a:p>
          <a:p>
            <a:pPr marL="342900" indent="-342900"/>
            <a:endParaRPr lang="en-US" altLang="ko-KR" sz="2400" dirty="0">
              <a:ea typeface="굴림" pitchFamily="50" charset="-127"/>
            </a:endParaRPr>
          </a:p>
          <a:p>
            <a:pPr marL="342900" indent="-342900"/>
            <a:endParaRPr lang="en-US" altLang="ko-KR" sz="2400" dirty="0">
              <a:ea typeface="굴림" pitchFamily="50" charset="-127"/>
            </a:endParaRPr>
          </a:p>
          <a:p>
            <a:pPr marL="342900" indent="-342900"/>
            <a:endParaRPr lang="en-US" altLang="ko-KR" sz="2400" dirty="0" smtClean="0">
              <a:ea typeface="굴림" pitchFamily="50" charset="-127"/>
            </a:endParaRPr>
          </a:p>
          <a:p>
            <a:pPr marL="790575" lvl="1" indent="-342900"/>
            <a:endParaRPr lang="en-US" altLang="ko-KR" sz="2000" dirty="0">
              <a:ea typeface="굴림" pitchFamily="50" charset="-127"/>
            </a:endParaRPr>
          </a:p>
          <a:p>
            <a:pPr marL="342900" indent="-342900"/>
            <a:r>
              <a:rPr lang="en-US" altLang="ko-KR" sz="2400" dirty="0" smtClean="0">
                <a:ea typeface="굴림" pitchFamily="50" charset="-127"/>
              </a:rPr>
              <a:t>We </a:t>
            </a:r>
            <a:r>
              <a:rPr lang="en-US" altLang="ko-KR" sz="2400" dirty="0">
                <a:ea typeface="굴림" pitchFamily="50" charset="-127"/>
              </a:rPr>
              <a:t>can represent logical functions in two analogous ways too:</a:t>
            </a:r>
          </a:p>
          <a:p>
            <a:pPr marL="742950" lvl="1" indent="-285750"/>
            <a:r>
              <a:rPr lang="en-US" altLang="ko-KR" sz="2000" dirty="0">
                <a:ea typeface="굴림" pitchFamily="50" charset="-127"/>
              </a:rPr>
              <a:t>A finite, but non-unique </a:t>
            </a:r>
            <a:r>
              <a:rPr lang="en-US" altLang="ko-KR" sz="2000" dirty="0">
                <a:solidFill>
                  <a:srgbClr val="FF0033"/>
                </a:solidFill>
                <a:ea typeface="굴림" pitchFamily="50" charset="-127"/>
              </a:rPr>
              <a:t>Boolean expression</a:t>
            </a:r>
            <a:r>
              <a:rPr lang="en-US" altLang="ko-KR" sz="2000" dirty="0">
                <a:ea typeface="굴림" pitchFamily="50" charset="-127"/>
              </a:rPr>
              <a:t>. </a:t>
            </a:r>
          </a:p>
          <a:p>
            <a:pPr marL="742950" lvl="1" indent="-285750"/>
            <a:r>
              <a:rPr lang="en-US" altLang="ko-KR" sz="2000" dirty="0">
                <a:ea typeface="굴림" pitchFamily="50" charset="-127"/>
              </a:rPr>
              <a:t>A </a:t>
            </a:r>
            <a:r>
              <a:rPr lang="en-US" altLang="ko-KR" sz="2000" dirty="0">
                <a:solidFill>
                  <a:srgbClr val="FF0033"/>
                </a:solidFill>
                <a:ea typeface="굴림" pitchFamily="50" charset="-127"/>
              </a:rPr>
              <a:t>truth table</a:t>
            </a:r>
            <a:r>
              <a:rPr lang="en-US" altLang="ko-KR" sz="2000" dirty="0">
                <a:ea typeface="굴림" pitchFamily="50" charset="-127"/>
              </a:rPr>
              <a:t>, which will turn out to be unique </a:t>
            </a:r>
            <a:r>
              <a:rPr lang="en-US" altLang="ko-KR" sz="2000" i="1" dirty="0">
                <a:ea typeface="굴림" pitchFamily="50" charset="-127"/>
              </a:rPr>
              <a:t>and </a:t>
            </a:r>
            <a:r>
              <a:rPr lang="en-US" altLang="ko-KR" sz="2000" dirty="0">
                <a:ea typeface="굴림" pitchFamily="50" charset="-127"/>
              </a:rPr>
              <a:t>finite.</a:t>
            </a:r>
          </a:p>
        </p:txBody>
      </p:sp>
      <p:grpSp>
        <p:nvGrpSpPr>
          <p:cNvPr id="222212" name="Group 4"/>
          <p:cNvGrpSpPr>
            <a:grpSpLocks/>
          </p:cNvGrpSpPr>
          <p:nvPr/>
        </p:nvGrpSpPr>
        <p:grpSpPr bwMode="auto">
          <a:xfrm>
            <a:off x="1143000" y="2420938"/>
            <a:ext cx="6858000" cy="2990850"/>
            <a:chOff x="720" y="1056"/>
            <a:chExt cx="4320" cy="1884"/>
          </a:xfrm>
        </p:grpSpPr>
        <p:graphicFrame>
          <p:nvGraphicFramePr>
            <p:cNvPr id="222213" name="Object 5"/>
            <p:cNvGraphicFramePr>
              <a:graphicFrameLocks/>
            </p:cNvGraphicFramePr>
            <p:nvPr/>
          </p:nvGraphicFramePr>
          <p:xfrm>
            <a:off x="3360" y="1536"/>
            <a:ext cx="1415" cy="1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6" name="Document" r:id="rId3" imgW="2267640" imgH="2247840" progId="Word.Document.8">
                    <p:embed/>
                  </p:oleObj>
                </mc:Choice>
                <mc:Fallback>
                  <p:oleObj name="Document" r:id="rId3" imgW="2267640" imgH="2247840" progId="Word.Documen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536"/>
                          <a:ext cx="1415" cy="1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2214" name="Rectangle 6"/>
            <p:cNvSpPr>
              <a:spLocks noChangeArrowheads="1"/>
            </p:cNvSpPr>
            <p:nvPr/>
          </p:nvSpPr>
          <p:spPr bwMode="auto">
            <a:xfrm>
              <a:off x="996" y="1536"/>
              <a:ext cx="1337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>
                <a:tabLst>
                  <a:tab pos="688975" algn="l"/>
                </a:tabLst>
              </a:pPr>
              <a:r>
                <a:rPr lang="en-US" altLang="ko-KR" sz="1800">
                  <a:latin typeface="Comic Sans MS" pitchFamily="66" charset="0"/>
                </a:rPr>
                <a:t>f(x,y)	= 2x + y</a:t>
              </a:r>
            </a:p>
            <a:p>
              <a:pPr algn="l" eaLnBrk="0" hangingPunct="0">
                <a:tabLst>
                  <a:tab pos="688975" algn="l"/>
                </a:tabLst>
              </a:pPr>
              <a:r>
                <a:rPr lang="en-US" altLang="ko-KR" sz="1800">
                  <a:latin typeface="Comic Sans MS" pitchFamily="66" charset="0"/>
                </a:rPr>
                <a:t>	= x + x + y</a:t>
              </a:r>
            </a:p>
            <a:p>
              <a:pPr algn="l" eaLnBrk="0" hangingPunct="0">
                <a:tabLst>
                  <a:tab pos="688975" algn="l"/>
                </a:tabLst>
              </a:pPr>
              <a:r>
                <a:rPr lang="en-US" altLang="ko-KR" sz="1800">
                  <a:latin typeface="Comic Sans MS" pitchFamily="66" charset="0"/>
                </a:rPr>
                <a:t>	= 2(x + y/2)</a:t>
              </a:r>
            </a:p>
            <a:p>
              <a:pPr algn="l" eaLnBrk="0" hangingPunct="0">
                <a:tabLst>
                  <a:tab pos="688975" algn="l"/>
                </a:tabLst>
              </a:pPr>
              <a:r>
                <a:rPr lang="en-US" altLang="ko-KR" sz="1800">
                  <a:latin typeface="Comic Sans MS" pitchFamily="66" charset="0"/>
                </a:rPr>
                <a:t>	= ...</a:t>
              </a:r>
            </a:p>
          </p:txBody>
        </p:sp>
        <p:sp>
          <p:nvSpPr>
            <p:cNvPr id="222215" name="Rectangle 7"/>
            <p:cNvSpPr>
              <a:spLocks noChangeArrowheads="1"/>
            </p:cNvSpPr>
            <p:nvPr/>
          </p:nvSpPr>
          <p:spPr bwMode="auto">
            <a:xfrm>
              <a:off x="720" y="1056"/>
              <a:ext cx="188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altLang="ko-KR" sz="1800" dirty="0">
                  <a:latin typeface="Comic Sans MS" pitchFamily="66" charset="0"/>
                </a:rPr>
                <a:t>An </a:t>
              </a:r>
              <a:r>
                <a:rPr lang="en-US" altLang="ko-KR" sz="1800" dirty="0">
                  <a:solidFill>
                    <a:srgbClr val="FF0033"/>
                  </a:solidFill>
                  <a:latin typeface="Comic Sans MS" pitchFamily="66" charset="0"/>
                </a:rPr>
                <a:t>expression</a:t>
              </a:r>
              <a:r>
                <a:rPr lang="en-US" altLang="ko-KR" sz="1800" dirty="0">
                  <a:latin typeface="Comic Sans MS" pitchFamily="66" charset="0"/>
                </a:rPr>
                <a:t> is</a:t>
              </a:r>
            </a:p>
            <a:p>
              <a:pPr eaLnBrk="0" hangingPunct="0"/>
              <a:r>
                <a:rPr lang="en-US" altLang="ko-KR" sz="1800" dirty="0">
                  <a:latin typeface="Comic Sans MS" pitchFamily="66" charset="0"/>
                </a:rPr>
                <a:t>finite but not unique</a:t>
              </a:r>
            </a:p>
          </p:txBody>
        </p:sp>
        <p:sp>
          <p:nvSpPr>
            <p:cNvPr id="222216" name="Rectangle 8"/>
            <p:cNvSpPr>
              <a:spLocks noChangeArrowheads="1"/>
            </p:cNvSpPr>
            <p:nvPr/>
          </p:nvSpPr>
          <p:spPr bwMode="auto">
            <a:xfrm>
              <a:off x="2976" y="1056"/>
              <a:ext cx="20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altLang="ko-KR" sz="1800">
                  <a:latin typeface="Comic Sans MS" pitchFamily="66" charset="0"/>
                </a:rPr>
                <a:t>A </a:t>
              </a:r>
              <a:r>
                <a:rPr lang="en-US" altLang="ko-KR" sz="1800">
                  <a:solidFill>
                    <a:srgbClr val="FF0033"/>
                  </a:solidFill>
                  <a:latin typeface="Comic Sans MS" pitchFamily="66" charset="0"/>
                </a:rPr>
                <a:t>function table</a:t>
              </a:r>
              <a:r>
                <a:rPr lang="en-US" altLang="ko-KR" sz="1800">
                  <a:latin typeface="Comic Sans MS" pitchFamily="66" charset="0"/>
                </a:rPr>
                <a:t> is</a:t>
              </a:r>
            </a:p>
            <a:p>
              <a:pPr eaLnBrk="0" hangingPunct="0"/>
              <a:r>
                <a:rPr lang="en-US" altLang="ko-KR" sz="1800">
                  <a:latin typeface="Comic Sans MS" pitchFamily="66" charset="0"/>
                </a:rPr>
                <a:t>unique but infinite</a:t>
              </a:r>
            </a:p>
          </p:txBody>
        </p:sp>
      </p:grpSp>
      <p:sp>
        <p:nvSpPr>
          <p:cNvPr id="9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44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638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Binary AND Operation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Represented 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by a dot or 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By the absence of operator </a:t>
            </a:r>
          </a:p>
          <a:p>
            <a:pPr lvl="1"/>
            <a:endParaRPr lang="en-US" altLang="ko-KR" dirty="0">
              <a:ea typeface="굴림" pitchFamily="50" charset="-127"/>
            </a:endParaRPr>
          </a:p>
          <a:p>
            <a:pPr lvl="1"/>
            <a:endParaRPr lang="en-US" altLang="ko-KR" dirty="0">
              <a:ea typeface="굴림" pitchFamily="50" charset="-127"/>
            </a:endParaRPr>
          </a:p>
          <a:p>
            <a:pPr lvl="1">
              <a:buFontTx/>
              <a:buNone/>
            </a:pPr>
            <a:r>
              <a:rPr lang="en-US" altLang="ko-KR" dirty="0">
                <a:ea typeface="굴림" pitchFamily="50" charset="-127"/>
              </a:rPr>
              <a:t>			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x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y</a:t>
            </a:r>
            <a:r>
              <a:rPr lang="en-US" altLang="ko-KR" dirty="0">
                <a:ea typeface="굴림" pitchFamily="50" charset="-127"/>
              </a:rPr>
              <a:t> is equal to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z</a:t>
            </a:r>
          </a:p>
          <a:p>
            <a:pPr lvl="1">
              <a:buFontTx/>
              <a:buNone/>
            </a:pPr>
            <a:r>
              <a:rPr lang="en-US" altLang="ko-KR" dirty="0">
                <a:ea typeface="굴림" pitchFamily="50" charset="-127"/>
              </a:rPr>
              <a:t>			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z = 1</a:t>
            </a:r>
            <a:r>
              <a:rPr lang="en-US" altLang="ko-KR" dirty="0">
                <a:ea typeface="굴림" pitchFamily="50" charset="-127"/>
              </a:rPr>
              <a:t> if and only if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x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y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= 1</a:t>
            </a:r>
            <a:r>
              <a:rPr lang="en-US" altLang="ko-KR" dirty="0">
                <a:ea typeface="굴림" pitchFamily="50" charset="-127"/>
              </a:rPr>
              <a:t>, </a:t>
            </a:r>
          </a:p>
          <a:p>
            <a:pPr lvl="1">
              <a:buFontTx/>
              <a:buNone/>
            </a:pPr>
            <a:r>
              <a:rPr lang="en-US" altLang="ko-KR" dirty="0">
                <a:ea typeface="굴림" pitchFamily="50" charset="-127"/>
              </a:rPr>
              <a:t>				otherwise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z = 0</a:t>
            </a:r>
          </a:p>
          <a:p>
            <a:pPr lvl="1"/>
            <a:endParaRPr lang="en-US" altLang="ko-KR" dirty="0">
              <a:ea typeface="굴림" pitchFamily="50" charset="-127"/>
            </a:endParaRPr>
          </a:p>
        </p:txBody>
      </p:sp>
      <p:graphicFrame>
        <p:nvGraphicFramePr>
          <p:cNvPr id="199684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72834446"/>
              </p:ext>
            </p:extLst>
          </p:nvPr>
        </p:nvGraphicFramePr>
        <p:xfrm>
          <a:off x="2192338" y="2708920"/>
          <a:ext cx="15843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Equation" r:id="rId3" imgW="507960" imgH="164880" progId="Equation.3">
                  <p:embed/>
                </p:oleObj>
              </mc:Choice>
              <mc:Fallback>
                <p:oleObj name="Equation" r:id="rId3" imgW="5079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2708920"/>
                        <a:ext cx="158432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570487"/>
              </p:ext>
            </p:extLst>
          </p:nvPr>
        </p:nvGraphicFramePr>
        <p:xfrm>
          <a:off x="4489450" y="2708920"/>
          <a:ext cx="13065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Equation" r:id="rId5" imgW="419040" imgH="164880" progId="Equation.3">
                  <p:embed/>
                </p:oleObj>
              </mc:Choice>
              <mc:Fallback>
                <p:oleObj name="Equation" r:id="rId5" imgW="41904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2708920"/>
                        <a:ext cx="130651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45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601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Binary OR Operation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Represented 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by a plus sign between adjacent variables or constant </a:t>
            </a:r>
          </a:p>
          <a:p>
            <a:pPr lvl="1">
              <a:buFontTx/>
              <a:buNone/>
            </a:pPr>
            <a:endParaRPr lang="en-US" altLang="ko-KR" dirty="0">
              <a:ea typeface="굴림" pitchFamily="50" charset="-127"/>
            </a:endParaRPr>
          </a:p>
          <a:p>
            <a:pPr lvl="1">
              <a:buFontTx/>
              <a:buNone/>
            </a:pPr>
            <a:endParaRPr lang="en-US" altLang="ko-KR" dirty="0">
              <a:ea typeface="굴림" pitchFamily="50" charset="-127"/>
            </a:endParaRPr>
          </a:p>
          <a:p>
            <a:pPr lvl="1"/>
            <a:endParaRPr lang="en-US" altLang="ko-KR" dirty="0">
              <a:ea typeface="굴림" pitchFamily="50" charset="-127"/>
            </a:endParaRPr>
          </a:p>
          <a:p>
            <a:pPr lvl="1">
              <a:buFontTx/>
              <a:buNone/>
            </a:pPr>
            <a:r>
              <a:rPr lang="en-US" altLang="ko-KR" dirty="0">
                <a:ea typeface="굴림" pitchFamily="50" charset="-127"/>
              </a:rPr>
              <a:t>			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x</a:t>
            </a:r>
            <a:r>
              <a:rPr lang="en-US" altLang="ko-KR" dirty="0">
                <a:ea typeface="굴림" pitchFamily="50" charset="-127"/>
              </a:rPr>
              <a:t> OR 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y</a:t>
            </a:r>
            <a:r>
              <a:rPr lang="en-US" altLang="ko-KR" dirty="0">
                <a:ea typeface="굴림" pitchFamily="50" charset="-127"/>
              </a:rPr>
              <a:t> is equal to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z</a:t>
            </a:r>
          </a:p>
          <a:p>
            <a:pPr lvl="1">
              <a:buFontTx/>
              <a:buNone/>
            </a:pPr>
            <a:r>
              <a:rPr lang="en-US" altLang="ko-KR" dirty="0">
                <a:ea typeface="굴림" pitchFamily="50" charset="-127"/>
              </a:rPr>
              <a:t>			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z = 1</a:t>
            </a:r>
            <a:r>
              <a:rPr lang="en-US" altLang="ko-KR" dirty="0">
                <a:ea typeface="굴림" pitchFamily="50" charset="-127"/>
              </a:rPr>
              <a:t> if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x = 1</a:t>
            </a:r>
            <a:r>
              <a:rPr lang="en-US" altLang="ko-KR" dirty="0">
                <a:ea typeface="굴림" pitchFamily="50" charset="-127"/>
              </a:rPr>
              <a:t> OR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y = 1</a:t>
            </a:r>
            <a:r>
              <a:rPr lang="en-US" altLang="ko-KR" dirty="0">
                <a:ea typeface="굴림" pitchFamily="50" charset="-127"/>
              </a:rPr>
              <a:t> OR both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x =  y = 1</a:t>
            </a:r>
            <a:r>
              <a:rPr lang="en-US" altLang="ko-KR" dirty="0">
                <a:ea typeface="굴림" pitchFamily="50" charset="-127"/>
              </a:rPr>
              <a:t>, </a:t>
            </a:r>
          </a:p>
          <a:p>
            <a:pPr lvl="1">
              <a:buFontTx/>
              <a:buNone/>
            </a:pPr>
            <a:r>
              <a:rPr lang="en-US" altLang="ko-KR" dirty="0">
                <a:ea typeface="굴림" pitchFamily="50" charset="-127"/>
              </a:rPr>
              <a:t>				otherwise 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z = 0</a:t>
            </a:r>
          </a:p>
          <a:p>
            <a:pPr lvl="1"/>
            <a:endParaRPr lang="en-US" altLang="ko-KR" dirty="0">
              <a:ea typeface="굴림" pitchFamily="50" charset="-127"/>
            </a:endParaRPr>
          </a:p>
        </p:txBody>
      </p:sp>
      <p:graphicFrame>
        <p:nvGraphicFramePr>
          <p:cNvPr id="204804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04904894"/>
              </p:ext>
            </p:extLst>
          </p:nvPr>
        </p:nvGraphicFramePr>
        <p:xfrm>
          <a:off x="2268538" y="2636912"/>
          <a:ext cx="15843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Equation" r:id="rId3" imgW="571320" imgH="177480" progId="Equation.3">
                  <p:embed/>
                </p:oleObj>
              </mc:Choice>
              <mc:Fallback>
                <p:oleObj name="Equation" r:id="rId3" imgW="5713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636912"/>
                        <a:ext cx="158432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46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444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Binary NOT Operation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Represented </a:t>
            </a:r>
          </a:p>
          <a:p>
            <a:pPr lvl="1"/>
            <a:r>
              <a:rPr lang="en-US" altLang="ko-KR">
                <a:ea typeface="굴림" pitchFamily="50" charset="-127"/>
              </a:rPr>
              <a:t>by a prime sign ’ or an overbar</a:t>
            </a:r>
          </a:p>
          <a:p>
            <a:pPr lvl="1"/>
            <a:r>
              <a:rPr lang="en-US" altLang="ko-KR">
                <a:ea typeface="굴림" pitchFamily="50" charset="-127"/>
              </a:rPr>
              <a:t>Unary operator – operates on one variable</a:t>
            </a:r>
          </a:p>
          <a:p>
            <a:pPr lvl="1"/>
            <a:endParaRPr lang="en-US" altLang="ko-KR">
              <a:ea typeface="굴림" pitchFamily="50" charset="-127"/>
            </a:endParaRPr>
          </a:p>
          <a:p>
            <a:pPr lvl="1"/>
            <a:endParaRPr lang="en-US" altLang="ko-KR">
              <a:ea typeface="굴림" pitchFamily="50" charset="-127"/>
            </a:endParaRPr>
          </a:p>
          <a:p>
            <a:pPr lvl="1">
              <a:buFontTx/>
              <a:buNone/>
            </a:pPr>
            <a:r>
              <a:rPr lang="en-US" altLang="ko-KR">
                <a:ea typeface="굴림" pitchFamily="50" charset="-127"/>
              </a:rPr>
              <a:t>			Not 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x</a:t>
            </a:r>
            <a:r>
              <a:rPr lang="en-US" altLang="ko-KR">
                <a:ea typeface="굴림" pitchFamily="50" charset="-127"/>
              </a:rPr>
              <a:t> is equal to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z</a:t>
            </a:r>
          </a:p>
          <a:p>
            <a:pPr lvl="1">
              <a:buFontTx/>
              <a:buNone/>
            </a:pPr>
            <a:r>
              <a:rPr lang="en-US" altLang="ko-KR">
                <a:ea typeface="굴림" pitchFamily="50" charset="-127"/>
              </a:rPr>
              <a:t>			if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x = 1</a:t>
            </a:r>
            <a:r>
              <a:rPr lang="en-US" altLang="ko-KR">
                <a:ea typeface="굴림" pitchFamily="50" charset="-127"/>
              </a:rPr>
              <a:t> Then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z = 0 </a:t>
            </a:r>
            <a:r>
              <a:rPr lang="en-US" altLang="ko-KR">
                <a:ea typeface="굴림" pitchFamily="50" charset="-127"/>
              </a:rPr>
              <a:t>Else </a:t>
            </a:r>
            <a:r>
              <a:rPr lang="en-US" altLang="ko-KR" i="1">
                <a:latin typeface="Times New Roman" pitchFamily="18" charset="0"/>
                <a:ea typeface="굴림" pitchFamily="50" charset="-127"/>
              </a:rPr>
              <a:t>z = 1</a:t>
            </a:r>
            <a:r>
              <a:rPr lang="en-US" altLang="ko-KR">
                <a:ea typeface="굴림" pitchFamily="50" charset="-127"/>
              </a:rPr>
              <a:t>, </a:t>
            </a:r>
          </a:p>
          <a:p>
            <a:pPr lvl="1"/>
            <a:endParaRPr lang="en-US" altLang="ko-KR">
              <a:ea typeface="굴림" pitchFamily="50" charset="-127"/>
            </a:endParaRPr>
          </a:p>
        </p:txBody>
      </p:sp>
      <p:graphicFrame>
        <p:nvGraphicFramePr>
          <p:cNvPr id="2037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313936"/>
              </p:ext>
            </p:extLst>
          </p:nvPr>
        </p:nvGraphicFramePr>
        <p:xfrm>
          <a:off x="2322513" y="2708920"/>
          <a:ext cx="11874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3" imgW="380880" imgH="177480" progId="Equation.3">
                  <p:embed/>
                </p:oleObj>
              </mc:Choice>
              <mc:Fallback>
                <p:oleObj name="Equation" r:id="rId3" imgW="380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3" y="2708920"/>
                        <a:ext cx="11874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02441"/>
              </p:ext>
            </p:extLst>
          </p:nvPr>
        </p:nvGraphicFramePr>
        <p:xfrm>
          <a:off x="4519613" y="2727970"/>
          <a:ext cx="11080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Equation" r:id="rId5" imgW="355320" imgH="164880" progId="Equation.3">
                  <p:embed/>
                </p:oleObj>
              </mc:Choice>
              <mc:Fallback>
                <p:oleObj name="Equation" r:id="rId5" imgW="3553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9613" y="2727970"/>
                        <a:ext cx="11080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47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899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ko-KR">
                <a:ea typeface="굴림" pitchFamily="50" charset="-127"/>
              </a:rPr>
              <a:t>Boolean expressions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 marL="342900" indent="-342900"/>
            <a:r>
              <a:rPr lang="en-US" altLang="ko-KR" sz="2400" dirty="0">
                <a:ea typeface="굴림" pitchFamily="50" charset="-127"/>
              </a:rPr>
              <a:t>We can use these basic operations to form more complex expressions:</a:t>
            </a:r>
          </a:p>
          <a:p>
            <a:pPr marL="342900" indent="-342900" algn="ctr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ko-KR" sz="2400" dirty="0">
                <a:solidFill>
                  <a:srgbClr val="3333FF"/>
                </a:solidFill>
                <a:ea typeface="굴림" pitchFamily="50" charset="-127"/>
              </a:rPr>
              <a:t>f(</a:t>
            </a:r>
            <a:r>
              <a:rPr lang="en-US" altLang="ko-KR" sz="2400" dirty="0" err="1">
                <a:solidFill>
                  <a:srgbClr val="3333FF"/>
                </a:solidFill>
                <a:ea typeface="굴림" pitchFamily="50" charset="-127"/>
              </a:rPr>
              <a:t>x,y,z</a:t>
            </a:r>
            <a:r>
              <a:rPr lang="en-US" altLang="ko-KR" sz="2400" dirty="0">
                <a:solidFill>
                  <a:srgbClr val="3333FF"/>
                </a:solidFill>
                <a:ea typeface="굴림" pitchFamily="50" charset="-127"/>
              </a:rPr>
              <a:t>) = (x + y</a:t>
            </a:r>
            <a:r>
              <a:rPr lang="en-US" altLang="ko-KR" sz="2400" dirty="0">
                <a:solidFill>
                  <a:srgbClr val="3333FF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400" dirty="0">
                <a:solidFill>
                  <a:srgbClr val="3333FF"/>
                </a:solidFill>
                <a:ea typeface="굴림" pitchFamily="50" charset="-127"/>
              </a:rPr>
              <a:t>)z + x</a:t>
            </a:r>
            <a:r>
              <a:rPr lang="en-US" altLang="ko-KR" sz="2400" dirty="0">
                <a:solidFill>
                  <a:srgbClr val="3333FF"/>
                </a:solidFill>
                <a:latin typeface="Comic Sans MS"/>
                <a:ea typeface="굴림" pitchFamily="50" charset="-127"/>
              </a:rPr>
              <a:t>’</a:t>
            </a:r>
            <a:endParaRPr lang="en-US" altLang="ko-KR" sz="2400" dirty="0">
              <a:solidFill>
                <a:schemeClr val="accent2"/>
              </a:solidFill>
              <a:ea typeface="굴림" pitchFamily="50" charset="-127"/>
            </a:endParaRPr>
          </a:p>
          <a:p>
            <a:pPr marL="342900" indent="-342900"/>
            <a:r>
              <a:rPr lang="en-US" altLang="ko-KR" sz="2400" dirty="0">
                <a:ea typeface="굴림" pitchFamily="50" charset="-127"/>
              </a:rPr>
              <a:t>Some terminology and notation:</a:t>
            </a:r>
          </a:p>
          <a:p>
            <a:pPr marL="742950" lvl="1" indent="-285750"/>
            <a:r>
              <a:rPr lang="en-US" altLang="ko-KR" sz="2000" dirty="0">
                <a:solidFill>
                  <a:srgbClr val="3333FF"/>
                </a:solidFill>
                <a:ea typeface="굴림" pitchFamily="50" charset="-127"/>
              </a:rPr>
              <a:t>f</a:t>
            </a:r>
            <a:r>
              <a:rPr lang="en-US" altLang="ko-KR" sz="2000" dirty="0">
                <a:ea typeface="굴림" pitchFamily="50" charset="-127"/>
              </a:rPr>
              <a:t> is the name of the function.</a:t>
            </a:r>
          </a:p>
          <a:p>
            <a:pPr marL="742950" lvl="1" indent="-285750"/>
            <a:r>
              <a:rPr lang="en-US" altLang="ko-KR" sz="2000" dirty="0">
                <a:solidFill>
                  <a:srgbClr val="3333FF"/>
                </a:solidFill>
                <a:ea typeface="굴림" pitchFamily="50" charset="-127"/>
              </a:rPr>
              <a:t>(</a:t>
            </a:r>
            <a:r>
              <a:rPr lang="en-US" altLang="ko-KR" sz="2000" dirty="0" err="1">
                <a:solidFill>
                  <a:srgbClr val="3333FF"/>
                </a:solidFill>
                <a:ea typeface="굴림" pitchFamily="50" charset="-127"/>
              </a:rPr>
              <a:t>x,y,z</a:t>
            </a:r>
            <a:r>
              <a:rPr lang="en-US" altLang="ko-KR" sz="2000" dirty="0">
                <a:solidFill>
                  <a:srgbClr val="3333FF"/>
                </a:solidFill>
                <a:ea typeface="굴림" pitchFamily="50" charset="-127"/>
              </a:rPr>
              <a:t>)</a:t>
            </a:r>
            <a:r>
              <a:rPr lang="en-US" altLang="ko-KR" sz="2000" dirty="0">
                <a:ea typeface="굴림" pitchFamily="50" charset="-127"/>
              </a:rPr>
              <a:t> are the </a:t>
            </a:r>
            <a:r>
              <a:rPr lang="en-US" altLang="ko-KR" sz="2000" dirty="0">
                <a:solidFill>
                  <a:srgbClr val="FF0033"/>
                </a:solidFill>
                <a:ea typeface="굴림" pitchFamily="50" charset="-127"/>
              </a:rPr>
              <a:t>input variables</a:t>
            </a:r>
            <a:r>
              <a:rPr lang="en-US" altLang="ko-KR" sz="2000" dirty="0">
                <a:ea typeface="굴림" pitchFamily="50" charset="-127"/>
              </a:rPr>
              <a:t>, each representing 1 or 0. Listing the inputs is optional, but sometimes helpful.</a:t>
            </a:r>
          </a:p>
          <a:p>
            <a:pPr marL="742950" lvl="1" indent="-285750"/>
            <a:r>
              <a:rPr lang="en-US" altLang="ko-KR" sz="2000" dirty="0">
                <a:ea typeface="굴림" pitchFamily="50" charset="-127"/>
              </a:rPr>
              <a:t>A </a:t>
            </a:r>
            <a:r>
              <a:rPr lang="en-US" altLang="ko-KR" sz="2000" dirty="0">
                <a:solidFill>
                  <a:srgbClr val="FF0033"/>
                </a:solidFill>
                <a:ea typeface="굴림" pitchFamily="50" charset="-127"/>
              </a:rPr>
              <a:t>literal</a:t>
            </a:r>
            <a:r>
              <a:rPr lang="en-US" altLang="ko-KR" sz="2000" dirty="0">
                <a:ea typeface="굴림" pitchFamily="50" charset="-127"/>
              </a:rPr>
              <a:t> is any occurrence of an input variable or its complement. The function above has four literals: </a:t>
            </a:r>
            <a:r>
              <a:rPr lang="en-US" altLang="ko-KR" sz="2000" dirty="0">
                <a:solidFill>
                  <a:srgbClr val="3333FF"/>
                </a:solidFill>
                <a:ea typeface="굴림" pitchFamily="50" charset="-127"/>
              </a:rPr>
              <a:t>x</a:t>
            </a:r>
            <a:r>
              <a:rPr lang="en-US" altLang="ko-KR" sz="2000" dirty="0">
                <a:ea typeface="굴림" pitchFamily="50" charset="-127"/>
              </a:rPr>
              <a:t>, </a:t>
            </a:r>
            <a:r>
              <a:rPr lang="en-US" altLang="ko-KR" sz="2000" dirty="0">
                <a:solidFill>
                  <a:srgbClr val="3333FF"/>
                </a:solidFill>
                <a:ea typeface="굴림" pitchFamily="50" charset="-127"/>
              </a:rPr>
              <a:t>y</a:t>
            </a:r>
            <a:r>
              <a:rPr lang="en-US" altLang="ko-KR" sz="2000" dirty="0">
                <a:solidFill>
                  <a:srgbClr val="3333FF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, </a:t>
            </a:r>
            <a:r>
              <a:rPr lang="en-US" altLang="ko-KR" sz="2000" dirty="0">
                <a:solidFill>
                  <a:srgbClr val="3333FF"/>
                </a:solidFill>
                <a:ea typeface="굴림" pitchFamily="50" charset="-127"/>
              </a:rPr>
              <a:t>z</a:t>
            </a:r>
            <a:r>
              <a:rPr lang="en-US" altLang="ko-KR" sz="2000" dirty="0">
                <a:ea typeface="굴림" pitchFamily="50" charset="-127"/>
              </a:rPr>
              <a:t>, and </a:t>
            </a:r>
            <a:r>
              <a:rPr lang="en-US" altLang="ko-KR" sz="2000" dirty="0">
                <a:solidFill>
                  <a:srgbClr val="3333FF"/>
                </a:solidFill>
                <a:ea typeface="굴림" pitchFamily="50" charset="-127"/>
              </a:rPr>
              <a:t>x</a:t>
            </a:r>
            <a:r>
              <a:rPr lang="en-US" altLang="ko-KR" sz="2000" dirty="0">
                <a:solidFill>
                  <a:srgbClr val="3333FF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.</a:t>
            </a:r>
          </a:p>
          <a:p>
            <a:pPr marL="342900" indent="-342900"/>
            <a:r>
              <a:rPr lang="en-US" altLang="ko-KR" sz="2400" dirty="0" err="1" smtClean="0">
                <a:ea typeface="굴림" pitchFamily="50" charset="-127"/>
              </a:rPr>
              <a:t>Precedences</a:t>
            </a:r>
            <a:r>
              <a:rPr lang="en-US" altLang="ko-KR" sz="2400" dirty="0" smtClean="0">
                <a:ea typeface="굴림" pitchFamily="50" charset="-127"/>
              </a:rPr>
              <a:t> </a:t>
            </a:r>
            <a:r>
              <a:rPr lang="en-US" altLang="ko-KR" sz="2400" dirty="0">
                <a:ea typeface="굴림" pitchFamily="50" charset="-127"/>
              </a:rPr>
              <a:t>are important, but not too difficult.</a:t>
            </a:r>
          </a:p>
          <a:p>
            <a:pPr marL="742950" lvl="1" indent="-285750"/>
            <a:r>
              <a:rPr lang="en-US" altLang="ko-KR" sz="2000" dirty="0">
                <a:ea typeface="굴림" pitchFamily="50" charset="-127"/>
              </a:rPr>
              <a:t>NOT has the highest precedence, followed by AND, and then OR.</a:t>
            </a:r>
          </a:p>
          <a:p>
            <a:pPr marL="742950" lvl="1" indent="-285750"/>
            <a:r>
              <a:rPr lang="en-US" altLang="ko-KR" sz="2000" dirty="0">
                <a:ea typeface="굴림" pitchFamily="50" charset="-127"/>
              </a:rPr>
              <a:t>Fully parenthesized, the function above would be kind of messy:</a:t>
            </a:r>
          </a:p>
          <a:p>
            <a:pPr marL="342900" indent="-342900" algn="ctr">
              <a:spcBef>
                <a:spcPct val="70000"/>
              </a:spcBef>
              <a:buFont typeface="Wingdings" pitchFamily="2" charset="2"/>
              <a:buNone/>
            </a:pPr>
            <a:r>
              <a:rPr lang="en-US" altLang="ko-KR" sz="2400" dirty="0">
                <a:solidFill>
                  <a:srgbClr val="3333FF"/>
                </a:solidFill>
                <a:ea typeface="굴림" pitchFamily="50" charset="-127"/>
              </a:rPr>
              <a:t>f(</a:t>
            </a:r>
            <a:r>
              <a:rPr lang="en-US" altLang="ko-KR" sz="2400" dirty="0" err="1">
                <a:solidFill>
                  <a:srgbClr val="3333FF"/>
                </a:solidFill>
                <a:ea typeface="굴림" pitchFamily="50" charset="-127"/>
              </a:rPr>
              <a:t>x,y,z</a:t>
            </a:r>
            <a:r>
              <a:rPr lang="en-US" altLang="ko-KR" sz="2400" dirty="0">
                <a:solidFill>
                  <a:srgbClr val="3333FF"/>
                </a:solidFill>
                <a:ea typeface="굴림" pitchFamily="50" charset="-127"/>
              </a:rPr>
              <a:t>) = (((x +(y</a:t>
            </a:r>
            <a:r>
              <a:rPr lang="en-US" altLang="ko-KR" sz="2400" dirty="0">
                <a:solidFill>
                  <a:srgbClr val="3333FF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400" dirty="0">
                <a:solidFill>
                  <a:srgbClr val="3333FF"/>
                </a:solidFill>
                <a:ea typeface="굴림" pitchFamily="50" charset="-127"/>
              </a:rPr>
              <a:t>))z) + x</a:t>
            </a:r>
            <a:r>
              <a:rPr lang="en-US" altLang="ko-KR" sz="2400" dirty="0">
                <a:solidFill>
                  <a:srgbClr val="3333FF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400" dirty="0">
                <a:solidFill>
                  <a:srgbClr val="3333FF"/>
                </a:solidFill>
                <a:ea typeface="굴림" pitchFamily="50" charset="-127"/>
              </a:rPr>
              <a:t>)</a:t>
            </a:r>
            <a:endParaRPr lang="en-US" altLang="ko-KR" sz="2400" dirty="0">
              <a:ea typeface="굴림" pitchFamily="50" charset="-127"/>
            </a:endParaRP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48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848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Truth tables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ct val="600000"/>
              </a:spcBef>
            </a:pPr>
            <a:r>
              <a:rPr lang="en-US" altLang="ko-KR" sz="2000" dirty="0">
                <a:ea typeface="굴림" pitchFamily="50" charset="-127"/>
              </a:rPr>
              <a:t>A </a:t>
            </a:r>
            <a:r>
              <a:rPr lang="en-US" altLang="ko-KR" sz="2000" dirty="0">
                <a:solidFill>
                  <a:srgbClr val="FF0000"/>
                </a:solidFill>
                <a:ea typeface="굴림" pitchFamily="50" charset="-127"/>
              </a:rPr>
              <a:t>truth table</a:t>
            </a:r>
            <a:r>
              <a:rPr lang="en-US" altLang="ko-KR" sz="2000" dirty="0">
                <a:ea typeface="굴림" pitchFamily="50" charset="-127"/>
              </a:rPr>
              <a:t> shows all possible inputs and outputs of a function.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Remember that each input variable represents either 1 or 0.</a:t>
            </a:r>
          </a:p>
          <a:p>
            <a:pPr marL="742950" lvl="1" indent="-285750"/>
            <a:r>
              <a:rPr lang="en-US" altLang="ko-KR" sz="1800" dirty="0">
                <a:ea typeface="굴림" pitchFamily="50" charset="-127"/>
              </a:rPr>
              <a:t>Because there are only a finite number of values (1 and 0), truth tables themselves are finite.</a:t>
            </a:r>
          </a:p>
          <a:p>
            <a:pPr marL="742950" lvl="1" indent="-285750"/>
            <a:r>
              <a:rPr lang="en-US" altLang="ko-KR" sz="1800" dirty="0">
                <a:ea typeface="굴림" pitchFamily="50" charset="-127"/>
              </a:rPr>
              <a:t>A function with n variables has 2</a:t>
            </a:r>
            <a:r>
              <a:rPr lang="en-US" altLang="ko-KR" sz="1800" baseline="50000" dirty="0">
                <a:ea typeface="굴림" pitchFamily="50" charset="-127"/>
              </a:rPr>
              <a:t>n </a:t>
            </a:r>
            <a:r>
              <a:rPr lang="en-US" altLang="ko-KR" sz="1800" dirty="0">
                <a:ea typeface="굴림" pitchFamily="50" charset="-127"/>
              </a:rPr>
              <a:t>possible combinations of inputs.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Inputs are listed in binary order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—</a:t>
            </a:r>
            <a:r>
              <a:rPr lang="en-US" altLang="ko-KR" sz="2000" dirty="0">
                <a:ea typeface="굴림" pitchFamily="50" charset="-127"/>
              </a:rPr>
              <a:t>in this example, from 000 to 111.</a:t>
            </a:r>
          </a:p>
        </p:txBody>
      </p:sp>
      <p:graphicFrame>
        <p:nvGraphicFramePr>
          <p:cNvPr id="221188" name="Object 4"/>
          <p:cNvGraphicFramePr>
            <a:graphicFrameLocks noChangeAspect="1"/>
          </p:cNvGraphicFramePr>
          <p:nvPr/>
        </p:nvGraphicFramePr>
        <p:xfrm>
          <a:off x="5791200" y="3775075"/>
          <a:ext cx="2187575" cy="282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Document" r:id="rId3" imgW="2187000" imgH="2822400" progId="Word.Document.8">
                  <p:embed/>
                </p:oleObj>
              </mc:Choice>
              <mc:Fallback>
                <p:oleObj name="Document" r:id="rId3" imgW="2187000" imgH="2822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775075"/>
                        <a:ext cx="2187575" cy="282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1189" name="Group 5"/>
          <p:cNvGrpSpPr>
            <a:grpSpLocks/>
          </p:cNvGrpSpPr>
          <p:nvPr/>
        </p:nvGrpSpPr>
        <p:grpSpPr bwMode="auto">
          <a:xfrm>
            <a:off x="1166813" y="3500438"/>
            <a:ext cx="2647950" cy="3038475"/>
            <a:chOff x="735" y="1872"/>
            <a:chExt cx="1668" cy="1914"/>
          </a:xfrm>
        </p:grpSpPr>
        <p:sp>
          <p:nvSpPr>
            <p:cNvPr id="221190" name="Text Box 6"/>
            <p:cNvSpPr txBox="1">
              <a:spLocks noChangeArrowheads="1"/>
            </p:cNvSpPr>
            <p:nvPr/>
          </p:nvSpPr>
          <p:spPr bwMode="auto">
            <a:xfrm>
              <a:off x="735" y="2496"/>
              <a:ext cx="1668" cy="1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accent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latinLnBrk="1">
                <a:tabLst>
                  <a:tab pos="855663" algn="l"/>
                  <a:tab pos="2176463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algn="l" latinLnBrk="1">
                <a:tabLst>
                  <a:tab pos="855663" algn="l"/>
                  <a:tab pos="2176463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algn="l" latinLnBrk="1">
                <a:tabLst>
                  <a:tab pos="855663" algn="l"/>
                  <a:tab pos="2176463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algn="l" latinLnBrk="1">
                <a:tabLst>
                  <a:tab pos="855663" algn="l"/>
                  <a:tab pos="2176463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algn="l" latinLnBrk="1">
                <a:tabLst>
                  <a:tab pos="855663" algn="l"/>
                  <a:tab pos="2176463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855663" algn="l"/>
                  <a:tab pos="2176463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855663" algn="l"/>
                  <a:tab pos="2176463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855663" algn="l"/>
                  <a:tab pos="2176463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855663" algn="l"/>
                  <a:tab pos="2176463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0" latinLnBrk="0" hangingPunct="0"/>
              <a:r>
                <a:rPr kumimoji="0" lang="en-US" altLang="ko-KR" sz="1600">
                  <a:latin typeface="Comic Sans MS" pitchFamily="66" charset="0"/>
                </a:rPr>
                <a:t>f(0,0,0)	= (0 + 1)0 + 1	= 1</a:t>
              </a:r>
            </a:p>
            <a:p>
              <a:pPr eaLnBrk="0" latinLnBrk="0" hangingPunct="0"/>
              <a:r>
                <a:rPr kumimoji="0" lang="en-US" altLang="ko-KR" sz="1600">
                  <a:latin typeface="Comic Sans MS" pitchFamily="66" charset="0"/>
                </a:rPr>
                <a:t>f(0,0,1)	= (0 + 1)1 + 1	= 1</a:t>
              </a:r>
            </a:p>
            <a:p>
              <a:pPr eaLnBrk="0" latinLnBrk="0" hangingPunct="0"/>
              <a:r>
                <a:rPr kumimoji="0" lang="en-US" altLang="ko-KR" sz="1600">
                  <a:latin typeface="Comic Sans MS" pitchFamily="66" charset="0"/>
                </a:rPr>
                <a:t>f(0,1,0)	= (0 + 0)0 + 1	= 1</a:t>
              </a:r>
            </a:p>
            <a:p>
              <a:pPr eaLnBrk="0" latinLnBrk="0" hangingPunct="0"/>
              <a:r>
                <a:rPr kumimoji="0" lang="en-US" altLang="ko-KR" sz="1600">
                  <a:latin typeface="Comic Sans MS" pitchFamily="66" charset="0"/>
                </a:rPr>
                <a:t>f(0,1,1)	= (0 + 0)1 + 1	= 1</a:t>
              </a:r>
            </a:p>
            <a:p>
              <a:pPr eaLnBrk="0" latinLnBrk="0" hangingPunct="0"/>
              <a:r>
                <a:rPr kumimoji="0" lang="en-US" altLang="ko-KR" sz="1600">
                  <a:latin typeface="Comic Sans MS" pitchFamily="66" charset="0"/>
                </a:rPr>
                <a:t>f(1,0,0)	= (1 + 1)0 + 0	= 0</a:t>
              </a:r>
            </a:p>
            <a:p>
              <a:pPr eaLnBrk="0" latinLnBrk="0" hangingPunct="0"/>
              <a:r>
                <a:rPr kumimoji="0" lang="en-US" altLang="ko-KR" sz="1600">
                  <a:latin typeface="Comic Sans MS" pitchFamily="66" charset="0"/>
                </a:rPr>
                <a:t>f(1,0,1)	= (1 + 1)1 + 0	= 1</a:t>
              </a:r>
            </a:p>
            <a:p>
              <a:pPr eaLnBrk="0" latinLnBrk="0" hangingPunct="0"/>
              <a:r>
                <a:rPr kumimoji="0" lang="en-US" altLang="ko-KR" sz="1600">
                  <a:latin typeface="Comic Sans MS" pitchFamily="66" charset="0"/>
                </a:rPr>
                <a:t>f(1,1,0)	= (1 + 0)0 + 0	= 0</a:t>
              </a:r>
            </a:p>
            <a:p>
              <a:pPr eaLnBrk="0" latinLnBrk="0" hangingPunct="0"/>
              <a:r>
                <a:rPr kumimoji="0" lang="en-US" altLang="ko-KR" sz="1600">
                  <a:latin typeface="Comic Sans MS" pitchFamily="66" charset="0"/>
                </a:rPr>
                <a:t>f(1,1,1)	= (1 + 0)1 + 0	= 1</a:t>
              </a:r>
            </a:p>
          </p:txBody>
        </p:sp>
        <p:sp>
          <p:nvSpPr>
            <p:cNvPr id="221191" name="Rectangle 7"/>
            <p:cNvSpPr>
              <a:spLocks noChangeArrowheads="1"/>
            </p:cNvSpPr>
            <p:nvPr/>
          </p:nvSpPr>
          <p:spPr bwMode="auto">
            <a:xfrm>
              <a:off x="777" y="1872"/>
              <a:ext cx="15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lang="en-US" altLang="ko-KR" sz="1800">
                  <a:solidFill>
                    <a:srgbClr val="3333FF"/>
                  </a:solidFill>
                  <a:latin typeface="Comic Sans MS" pitchFamily="66" charset="0"/>
                </a:rPr>
                <a:t>f(x,y,z) = (x + y’)z + x’</a:t>
              </a:r>
            </a:p>
          </p:txBody>
        </p:sp>
        <p:sp>
          <p:nvSpPr>
            <p:cNvPr id="221192" name="AutoShape 8"/>
            <p:cNvSpPr>
              <a:spLocks noChangeArrowheads="1"/>
            </p:cNvSpPr>
            <p:nvPr/>
          </p:nvSpPr>
          <p:spPr bwMode="auto">
            <a:xfrm>
              <a:off x="1473" y="2112"/>
              <a:ext cx="192" cy="336"/>
            </a:xfrm>
            <a:prstGeom prst="downArrow">
              <a:avLst>
                <a:gd name="adj1" fmla="val 53704"/>
                <a:gd name="adj2" fmla="val 79212"/>
              </a:avLst>
            </a:prstGeom>
            <a:gradFill rotWithShape="0">
              <a:gsLst>
                <a:gs pos="0">
                  <a:schemeClr val="accent2">
                    <a:gamma/>
                    <a:tint val="7372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dist="56796" dir="6993903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chemeClr val="accent2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21193" name="AutoShape 9"/>
          <p:cNvSpPr>
            <a:spLocks noChangeArrowheads="1"/>
          </p:cNvSpPr>
          <p:nvPr/>
        </p:nvSpPr>
        <p:spPr bwMode="auto">
          <a:xfrm>
            <a:off x="4191000" y="4624388"/>
            <a:ext cx="1295400" cy="533400"/>
          </a:xfrm>
          <a:prstGeom prst="rightArrow">
            <a:avLst>
              <a:gd name="adj1" fmla="val 45833"/>
              <a:gd name="adj2" fmla="val 91341"/>
            </a:avLst>
          </a:prstGeom>
          <a:gradFill rotWithShape="0">
            <a:gsLst>
              <a:gs pos="0">
                <a:schemeClr val="accent2">
                  <a:gamma/>
                  <a:tint val="7372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>
            <a:outerShdw dist="63500" dir="3187806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49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9215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HW in Digital Systems</a:t>
            </a:r>
          </a:p>
        </p:txBody>
      </p:sp>
      <p:sp>
        <p:nvSpPr>
          <p:cNvPr id="157699" name="Rectangle 3"/>
          <p:cNvSpPr>
            <a:spLocks noChangeArrowheads="1"/>
          </p:cNvSpPr>
          <p:nvPr/>
        </p:nvSpPr>
        <p:spPr bwMode="auto">
          <a:xfrm>
            <a:off x="539750" y="1772816"/>
            <a:ext cx="7993063" cy="4032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latinLnBrk="1"/>
            <a:r>
              <a:rPr kumimoji="1" lang="en-US" altLang="ko-KR" sz="2000">
                <a:latin typeface="Arial" pitchFamily="34" charset="0"/>
              </a:rPr>
              <a:t>Digital/Binary Systems</a:t>
            </a:r>
          </a:p>
          <a:p>
            <a:pPr algn="l" latinLnBrk="1"/>
            <a:endParaRPr kumimoji="1" lang="en-US" altLang="ko-KR" sz="2000">
              <a:latin typeface="Arial" pitchFamily="34" charset="0"/>
            </a:endParaRPr>
          </a:p>
          <a:p>
            <a:pPr algn="l" latinLnBrk="1"/>
            <a:endParaRPr kumimoji="1" lang="en-US" altLang="ko-KR" sz="20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  <a:p>
            <a:pPr algn="l" latinLnBrk="1"/>
            <a:endParaRPr kumimoji="1" lang="en-US" altLang="ko-KR" sz="1800">
              <a:latin typeface="Arial" pitchFamily="34" charset="0"/>
            </a:endParaRPr>
          </a:p>
        </p:txBody>
      </p:sp>
      <p:sp>
        <p:nvSpPr>
          <p:cNvPr id="157700" name="Rectangle 4"/>
          <p:cNvSpPr>
            <a:spLocks noChangeArrowheads="1"/>
          </p:cNvSpPr>
          <p:nvPr/>
        </p:nvSpPr>
        <p:spPr bwMode="auto">
          <a:xfrm>
            <a:off x="755650" y="2277641"/>
            <a:ext cx="7550150" cy="3238500"/>
          </a:xfrm>
          <a:prstGeom prst="rect">
            <a:avLst/>
          </a:prstGeom>
          <a:solidFill>
            <a:srgbClr val="C5FF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endParaRPr kumimoji="1" lang="ko-KR" altLang="ko-KR">
              <a:latin typeface="Arial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971550" y="2255416"/>
            <a:ext cx="548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/>
            <a:r>
              <a:rPr kumimoji="1" lang="en-US" altLang="ko-KR" sz="2000">
                <a:latin typeface="Arial" pitchFamily="34" charset="0"/>
              </a:rPr>
              <a:t>Computer system, digital TV, digital camera, …</a:t>
            </a:r>
          </a:p>
        </p:txBody>
      </p:sp>
      <p:sp>
        <p:nvSpPr>
          <p:cNvPr id="157702" name="Rectangle 6"/>
          <p:cNvSpPr>
            <a:spLocks noChangeArrowheads="1"/>
          </p:cNvSpPr>
          <p:nvPr/>
        </p:nvSpPr>
        <p:spPr bwMode="auto">
          <a:xfrm>
            <a:off x="1447800" y="3153941"/>
            <a:ext cx="1676400" cy="213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7703" name="Rectangle 7"/>
          <p:cNvSpPr>
            <a:spLocks noChangeArrowheads="1"/>
          </p:cNvSpPr>
          <p:nvPr/>
        </p:nvSpPr>
        <p:spPr bwMode="auto">
          <a:xfrm>
            <a:off x="3352800" y="3153941"/>
            <a:ext cx="4419600" cy="213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7704" name="Rectangle 8"/>
          <p:cNvSpPr>
            <a:spLocks noChangeArrowheads="1"/>
          </p:cNvSpPr>
          <p:nvPr/>
        </p:nvSpPr>
        <p:spPr bwMode="auto">
          <a:xfrm>
            <a:off x="900113" y="2638004"/>
            <a:ext cx="7253287" cy="2801937"/>
          </a:xfrm>
          <a:prstGeom prst="rect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1042988" y="2785641"/>
            <a:ext cx="2735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/>
            <a:r>
              <a:rPr kumimoji="1" lang="en-US" altLang="ko-KR" sz="2000">
                <a:latin typeface="Arial" pitchFamily="34" charset="0"/>
              </a:rPr>
              <a:t>IC (Integrated Circuits)</a:t>
            </a:r>
          </a:p>
        </p:txBody>
      </p:sp>
      <p:sp>
        <p:nvSpPr>
          <p:cNvPr id="157706" name="Rectangle 10"/>
          <p:cNvSpPr>
            <a:spLocks noChangeArrowheads="1"/>
          </p:cNvSpPr>
          <p:nvPr/>
        </p:nvSpPr>
        <p:spPr bwMode="auto">
          <a:xfrm>
            <a:off x="1042988" y="3212679"/>
            <a:ext cx="1776412" cy="2151062"/>
          </a:xfrm>
          <a:prstGeom prst="rect">
            <a:avLst/>
          </a:prstGeom>
          <a:solidFill>
            <a:srgbClr val="F3F59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en-US" altLang="ko-KR" sz="2000">
                <a:latin typeface="Arial" pitchFamily="34" charset="0"/>
              </a:rPr>
              <a:t>Combinational</a:t>
            </a:r>
          </a:p>
          <a:p>
            <a:pPr latinLnBrk="1"/>
            <a:r>
              <a:rPr kumimoji="1" lang="en-US" altLang="ko-KR" sz="2000">
                <a:latin typeface="Arial" pitchFamily="34" charset="0"/>
              </a:rPr>
              <a:t>Logic</a:t>
            </a:r>
          </a:p>
          <a:p>
            <a:pPr latinLnBrk="1"/>
            <a:endParaRPr kumimoji="1" lang="en-US" altLang="ko-KR" sz="1800" b="1">
              <a:latin typeface="Arial" pitchFamily="34" charset="0"/>
            </a:endParaRPr>
          </a:p>
          <a:p>
            <a:pPr latinLnBrk="1"/>
            <a:endParaRPr kumimoji="1" lang="en-US" altLang="ko-KR" sz="1800">
              <a:latin typeface="Arial" pitchFamily="34" charset="0"/>
            </a:endParaRPr>
          </a:p>
          <a:p>
            <a:pPr latinLnBrk="1"/>
            <a:endParaRPr kumimoji="1" lang="en-US" altLang="ko-KR" sz="1800">
              <a:latin typeface="Arial" pitchFamily="34" charset="0"/>
            </a:endParaRPr>
          </a:p>
          <a:p>
            <a:pPr latinLnBrk="1"/>
            <a:endParaRPr kumimoji="1" lang="en-US" altLang="ko-KR" sz="1800">
              <a:latin typeface="Arial" pitchFamily="34" charset="0"/>
            </a:endParaRPr>
          </a:p>
          <a:p>
            <a:pPr latinLnBrk="1"/>
            <a:endParaRPr kumimoji="1" lang="en-US" altLang="ko-KR" sz="1800">
              <a:latin typeface="Arial" pitchFamily="34" charset="0"/>
            </a:endParaRPr>
          </a:p>
        </p:txBody>
      </p:sp>
      <p:sp>
        <p:nvSpPr>
          <p:cNvPr id="157707" name="Rectangle 11"/>
          <p:cNvSpPr>
            <a:spLocks noChangeArrowheads="1"/>
          </p:cNvSpPr>
          <p:nvPr/>
        </p:nvSpPr>
        <p:spPr bwMode="auto">
          <a:xfrm>
            <a:off x="2895600" y="3212679"/>
            <a:ext cx="5029200" cy="2151062"/>
          </a:xfrm>
          <a:prstGeom prst="rect">
            <a:avLst/>
          </a:prstGeom>
          <a:solidFill>
            <a:srgbClr val="F3F59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2971800" y="3265066"/>
            <a:ext cx="2063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/>
            <a:r>
              <a:rPr kumimoji="1" lang="en-US" altLang="ko-KR" sz="2000">
                <a:latin typeface="Arial" pitchFamily="34" charset="0"/>
              </a:rPr>
              <a:t>Sequential Logic</a:t>
            </a:r>
          </a:p>
        </p:txBody>
      </p:sp>
      <p:sp>
        <p:nvSpPr>
          <p:cNvPr id="157709" name="Oval 13"/>
          <p:cNvSpPr>
            <a:spLocks noChangeArrowheads="1"/>
          </p:cNvSpPr>
          <p:nvPr/>
        </p:nvSpPr>
        <p:spPr bwMode="auto">
          <a:xfrm>
            <a:off x="1331913" y="4144541"/>
            <a:ext cx="1106487" cy="9048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en-US" altLang="ko-KR" sz="1800">
                <a:latin typeface="Arial" pitchFamily="34" charset="0"/>
              </a:rPr>
              <a:t>Logic</a:t>
            </a:r>
          </a:p>
          <a:p>
            <a:pPr latinLnBrk="1"/>
            <a:r>
              <a:rPr kumimoji="1" lang="en-US" altLang="ko-KR" sz="1800">
                <a:latin typeface="Arial" pitchFamily="34" charset="0"/>
              </a:rPr>
              <a:t>Gate</a:t>
            </a:r>
          </a:p>
        </p:txBody>
      </p:sp>
      <p:sp>
        <p:nvSpPr>
          <p:cNvPr id="157710" name="Rectangle 14"/>
          <p:cNvSpPr>
            <a:spLocks noChangeArrowheads="1"/>
          </p:cNvSpPr>
          <p:nvPr/>
        </p:nvSpPr>
        <p:spPr bwMode="auto">
          <a:xfrm>
            <a:off x="3124200" y="3687341"/>
            <a:ext cx="2209800" cy="1524000"/>
          </a:xfrm>
          <a:prstGeom prst="rect">
            <a:avLst/>
          </a:prstGeom>
          <a:solidFill>
            <a:srgbClr val="FBB5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en-US" altLang="ko-KR" sz="1800">
                <a:latin typeface="Arial" pitchFamily="34" charset="0"/>
              </a:rPr>
              <a:t>Synchronous</a:t>
            </a:r>
          </a:p>
          <a:p>
            <a:pPr latinLnBrk="1"/>
            <a:endParaRPr kumimoji="1" lang="en-US" altLang="ko-KR" sz="1800">
              <a:latin typeface="Arial" pitchFamily="34" charset="0"/>
            </a:endParaRPr>
          </a:p>
          <a:p>
            <a:pPr latinLnBrk="1"/>
            <a:endParaRPr kumimoji="1" lang="en-US" altLang="ko-KR" sz="1800">
              <a:latin typeface="Arial" pitchFamily="34" charset="0"/>
            </a:endParaRPr>
          </a:p>
          <a:p>
            <a:pPr latinLnBrk="1"/>
            <a:endParaRPr kumimoji="1" lang="en-US" altLang="ko-KR" sz="1800">
              <a:latin typeface="Arial" pitchFamily="34" charset="0"/>
            </a:endParaRPr>
          </a:p>
          <a:p>
            <a:pPr latinLnBrk="1"/>
            <a:endParaRPr kumimoji="1" lang="en-US" altLang="ko-KR">
              <a:latin typeface="Arial" pitchFamily="34" charset="0"/>
            </a:endParaRPr>
          </a:p>
        </p:txBody>
      </p:sp>
      <p:sp>
        <p:nvSpPr>
          <p:cNvPr id="157711" name="Rectangle 15"/>
          <p:cNvSpPr>
            <a:spLocks noChangeArrowheads="1"/>
          </p:cNvSpPr>
          <p:nvPr/>
        </p:nvSpPr>
        <p:spPr bwMode="auto">
          <a:xfrm>
            <a:off x="5486400" y="3687341"/>
            <a:ext cx="2286000" cy="1524000"/>
          </a:xfrm>
          <a:prstGeom prst="rect">
            <a:avLst/>
          </a:prstGeom>
          <a:solidFill>
            <a:srgbClr val="FBB5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en-US" altLang="ko-KR" sz="1800">
                <a:latin typeface="Arial" pitchFamily="34" charset="0"/>
              </a:rPr>
              <a:t>Asynchronous</a:t>
            </a:r>
          </a:p>
          <a:p>
            <a:pPr latinLnBrk="1"/>
            <a:endParaRPr kumimoji="1" lang="en-US" altLang="ko-KR" sz="1800">
              <a:latin typeface="Arial" pitchFamily="34" charset="0"/>
            </a:endParaRPr>
          </a:p>
          <a:p>
            <a:pPr latinLnBrk="1"/>
            <a:endParaRPr kumimoji="1" lang="en-US" altLang="ko-KR" sz="1800">
              <a:latin typeface="Arial" pitchFamily="34" charset="0"/>
            </a:endParaRPr>
          </a:p>
          <a:p>
            <a:pPr latinLnBrk="1"/>
            <a:endParaRPr kumimoji="1" lang="en-US" altLang="ko-KR" sz="1800">
              <a:latin typeface="Arial" pitchFamily="34" charset="0"/>
            </a:endParaRPr>
          </a:p>
          <a:p>
            <a:pPr latinLnBrk="1"/>
            <a:endParaRPr kumimoji="1" lang="en-US" altLang="ko-KR" sz="1800">
              <a:latin typeface="Arial" pitchFamily="34" charset="0"/>
            </a:endParaRPr>
          </a:p>
        </p:txBody>
      </p:sp>
      <p:sp>
        <p:nvSpPr>
          <p:cNvPr id="157712" name="Oval 16"/>
          <p:cNvSpPr>
            <a:spLocks noChangeArrowheads="1"/>
          </p:cNvSpPr>
          <p:nvPr/>
        </p:nvSpPr>
        <p:spPr bwMode="auto">
          <a:xfrm>
            <a:off x="4267200" y="4068341"/>
            <a:ext cx="990600" cy="457200"/>
          </a:xfrm>
          <a:prstGeom prst="ellipse">
            <a:avLst/>
          </a:prstGeom>
          <a:solidFill>
            <a:srgbClr val="C5FF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en-US" altLang="ko-KR" sz="1800">
                <a:latin typeface="Arial" pitchFamily="34" charset="0"/>
              </a:rPr>
              <a:t>Memory</a:t>
            </a:r>
          </a:p>
        </p:txBody>
      </p:sp>
      <p:sp>
        <p:nvSpPr>
          <p:cNvPr id="157713" name="Oval 17"/>
          <p:cNvSpPr>
            <a:spLocks noChangeArrowheads="1"/>
          </p:cNvSpPr>
          <p:nvPr/>
        </p:nvSpPr>
        <p:spPr bwMode="auto">
          <a:xfrm>
            <a:off x="6629400" y="4144541"/>
            <a:ext cx="990600" cy="457200"/>
          </a:xfrm>
          <a:prstGeom prst="ellipse">
            <a:avLst/>
          </a:prstGeom>
          <a:solidFill>
            <a:srgbClr val="C5FF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en-US" altLang="ko-KR" sz="1800">
                <a:latin typeface="Arial" pitchFamily="34" charset="0"/>
              </a:rPr>
              <a:t>Memory</a:t>
            </a:r>
          </a:p>
        </p:txBody>
      </p:sp>
      <p:sp>
        <p:nvSpPr>
          <p:cNvPr id="157714" name="Rectangle 18"/>
          <p:cNvSpPr>
            <a:spLocks noChangeArrowheads="1"/>
          </p:cNvSpPr>
          <p:nvPr/>
        </p:nvSpPr>
        <p:spPr bwMode="auto">
          <a:xfrm>
            <a:off x="4495800" y="4754141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en-US" altLang="ko-KR" sz="1800">
                <a:latin typeface="Arial" pitchFamily="34" charset="0"/>
              </a:rPr>
              <a:t>Clock</a:t>
            </a:r>
          </a:p>
        </p:txBody>
      </p:sp>
      <p:sp>
        <p:nvSpPr>
          <p:cNvPr id="157715" name="Oval 19"/>
          <p:cNvSpPr>
            <a:spLocks noChangeArrowheads="1"/>
          </p:cNvSpPr>
          <p:nvPr/>
        </p:nvSpPr>
        <p:spPr bwMode="auto">
          <a:xfrm>
            <a:off x="3178175" y="4220741"/>
            <a:ext cx="1106488" cy="9048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en-US" altLang="ko-KR" sz="1800">
                <a:latin typeface="Arial" pitchFamily="34" charset="0"/>
              </a:rPr>
              <a:t>Logic</a:t>
            </a:r>
          </a:p>
          <a:p>
            <a:pPr latinLnBrk="1"/>
            <a:r>
              <a:rPr kumimoji="1" lang="en-US" altLang="ko-KR" sz="1800">
                <a:latin typeface="Arial" pitchFamily="34" charset="0"/>
              </a:rPr>
              <a:t>Gate</a:t>
            </a:r>
          </a:p>
        </p:txBody>
      </p:sp>
      <p:sp>
        <p:nvSpPr>
          <p:cNvPr id="157716" name="Oval 20"/>
          <p:cNvSpPr>
            <a:spLocks noChangeArrowheads="1"/>
          </p:cNvSpPr>
          <p:nvPr/>
        </p:nvSpPr>
        <p:spPr bwMode="auto">
          <a:xfrm>
            <a:off x="5553075" y="4220741"/>
            <a:ext cx="1106488" cy="9048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en-US" altLang="ko-KR" sz="1800">
                <a:latin typeface="Arial" pitchFamily="34" charset="0"/>
              </a:rPr>
              <a:t>Logic</a:t>
            </a:r>
          </a:p>
          <a:p>
            <a:pPr latinLnBrk="1"/>
            <a:r>
              <a:rPr kumimoji="1" lang="en-US" altLang="ko-KR" sz="1800">
                <a:latin typeface="Arial" pitchFamily="34" charset="0"/>
              </a:rPr>
              <a:t>Gate</a:t>
            </a:r>
          </a:p>
        </p:txBody>
      </p:sp>
      <p:sp>
        <p:nvSpPr>
          <p:cNvPr id="21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5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530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Truth Tables</a:t>
            </a:r>
          </a:p>
        </p:txBody>
      </p:sp>
      <p:graphicFrame>
        <p:nvGraphicFramePr>
          <p:cNvPr id="205830" name="Object 6"/>
          <p:cNvGraphicFramePr>
            <a:graphicFrameLocks noChangeAspect="1"/>
          </p:cNvGraphicFramePr>
          <p:nvPr/>
        </p:nvGraphicFramePr>
        <p:xfrm>
          <a:off x="323850" y="2133600"/>
          <a:ext cx="8424863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Image" r:id="rId3" imgW="3218286" imgH="1435246" progId="Photoshop.Image.6">
                  <p:embed/>
                </p:oleObj>
              </mc:Choice>
              <mc:Fallback>
                <p:oleObj name="Image" r:id="rId3" imgW="3218286" imgH="1435246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133600"/>
                        <a:ext cx="8424863" cy="360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50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9985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04800"/>
            <a:ext cx="7643192" cy="422275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Logic Gates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046733"/>
            <a:ext cx="4000500" cy="2454275"/>
          </a:xfrm>
        </p:spPr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Electronic circuits operate on 1 or more input signals to produce an output signal.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Output corresponding to a Boolean operation</a:t>
            </a:r>
          </a:p>
          <a:p>
            <a:r>
              <a:rPr lang="en-US" altLang="ko-KR" sz="2400" dirty="0">
                <a:ea typeface="굴림" pitchFamily="50" charset="-127"/>
              </a:rPr>
              <a:t>Signals: voltages or currents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Interpreted as a 0 or 1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Defined by a range of voltage or current values</a:t>
            </a:r>
          </a:p>
        </p:txBody>
      </p:sp>
      <p:pic>
        <p:nvPicPr>
          <p:cNvPr id="208900" name="Picture 4" descr="AACFLMK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3025" y="1124744"/>
            <a:ext cx="3200400" cy="5118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51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071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116632"/>
            <a:ext cx="7801942" cy="792163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Logic Gates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2738" y="1196752"/>
            <a:ext cx="8537575" cy="2481262"/>
          </a:xfrm>
        </p:spPr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Circuit diagrams use graphical symbols for logic gates</a:t>
            </a:r>
          </a:p>
          <a:p>
            <a:r>
              <a:rPr lang="en-US" altLang="ko-KR" sz="2400" dirty="0">
                <a:ea typeface="굴림" pitchFamily="50" charset="-127"/>
              </a:rPr>
              <a:t>Connections of logic gates between registers can transform data</a:t>
            </a:r>
          </a:p>
          <a:p>
            <a:r>
              <a:rPr lang="en-US" altLang="ko-KR" sz="2400" dirty="0">
                <a:ea typeface="굴림" pitchFamily="50" charset="-127"/>
              </a:rPr>
              <a:t>Logic gates represent interconnections of transistors and other electronic components</a:t>
            </a:r>
          </a:p>
        </p:txBody>
      </p:sp>
      <p:pic>
        <p:nvPicPr>
          <p:cNvPr id="210950" name="Picture 6" descr="01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757389"/>
            <a:ext cx="8736013" cy="23352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52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83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ko-KR">
                <a:ea typeface="굴림" pitchFamily="50" charset="-127"/>
              </a:rPr>
              <a:t>Expressions and circuits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 marL="342900" indent="-342900"/>
            <a:r>
              <a:rPr lang="en-US" altLang="ko-KR" sz="2000" i="1" dirty="0">
                <a:ea typeface="굴림" pitchFamily="50" charset="-127"/>
              </a:rPr>
              <a:t>Any</a:t>
            </a:r>
            <a:r>
              <a:rPr lang="en-US" altLang="ko-KR" sz="2000" dirty="0">
                <a:ea typeface="굴림" pitchFamily="50" charset="-127"/>
              </a:rPr>
              <a:t> Boolean expression can be converted into a </a:t>
            </a:r>
            <a:r>
              <a:rPr lang="en-US" altLang="ko-KR" sz="2000" dirty="0">
                <a:solidFill>
                  <a:srgbClr val="FF0000"/>
                </a:solidFill>
                <a:ea typeface="굴림" pitchFamily="50" charset="-127"/>
              </a:rPr>
              <a:t>circuit</a:t>
            </a:r>
            <a:r>
              <a:rPr lang="en-US" altLang="ko-KR" sz="2000" dirty="0">
                <a:ea typeface="굴림" pitchFamily="50" charset="-127"/>
              </a:rPr>
              <a:t> by combining basic gates in a relatively straightforward way.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The diagram below shows the inputs and outputs of each gate.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The </a:t>
            </a:r>
            <a:r>
              <a:rPr lang="en-US" altLang="ko-KR" sz="2000" dirty="0" err="1">
                <a:ea typeface="굴림" pitchFamily="50" charset="-127"/>
              </a:rPr>
              <a:t>precedences</a:t>
            </a:r>
            <a:r>
              <a:rPr lang="en-US" altLang="ko-KR" sz="2000" dirty="0">
                <a:ea typeface="굴림" pitchFamily="50" charset="-127"/>
              </a:rPr>
              <a:t> are explicit in a circuit. Clearly, we have to make sure that the hardware does operations in the right order!</a:t>
            </a:r>
          </a:p>
        </p:txBody>
      </p:sp>
      <p:sp>
        <p:nvSpPr>
          <p:cNvPr id="226308" name="Rectangle 4"/>
          <p:cNvSpPr>
            <a:spLocks noChangeArrowheads="1"/>
          </p:cNvSpPr>
          <p:nvPr/>
        </p:nvSpPr>
        <p:spPr bwMode="auto">
          <a:xfrm>
            <a:off x="3810000" y="3212976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en-US" altLang="ko-KR" sz="1800">
                <a:solidFill>
                  <a:srgbClr val="3333FF"/>
                </a:solidFill>
                <a:latin typeface="Comic Sans MS" pitchFamily="66" charset="0"/>
              </a:rPr>
              <a:t>(x + y’)z + x’</a:t>
            </a:r>
            <a:endParaRPr lang="en-US" altLang="ko-KR" sz="18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226309" name="AutoShape 5"/>
          <p:cNvSpPr>
            <a:spLocks noChangeArrowheads="1"/>
          </p:cNvSpPr>
          <p:nvPr/>
        </p:nvSpPr>
        <p:spPr bwMode="auto">
          <a:xfrm>
            <a:off x="4267200" y="3822576"/>
            <a:ext cx="609600" cy="762000"/>
          </a:xfrm>
          <a:prstGeom prst="downArrow">
            <a:avLst>
              <a:gd name="adj1" fmla="val 50000"/>
              <a:gd name="adj2" fmla="val 49826"/>
            </a:avLst>
          </a:prstGeom>
          <a:gradFill rotWithShape="0">
            <a:gsLst>
              <a:gs pos="0">
                <a:schemeClr val="accent2">
                  <a:gamma/>
                  <a:tint val="3372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226310" name="Object 6"/>
          <p:cNvGraphicFramePr>
            <a:graphicFrameLocks noChangeAspect="1"/>
          </p:cNvGraphicFramePr>
          <p:nvPr/>
        </p:nvGraphicFramePr>
        <p:xfrm>
          <a:off x="1371600" y="4724400"/>
          <a:ext cx="644207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Bitmap Image" r:id="rId3" imgW="6439799" imgH="1571844" progId="Paint.Picture">
                  <p:embed/>
                </p:oleObj>
              </mc:Choice>
              <mc:Fallback>
                <p:oleObj name="Bitmap Image" r:id="rId3" imgW="6439799" imgH="157184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724400"/>
                        <a:ext cx="6442075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53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12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873950" cy="792163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Timing Diagrams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2738" y="1124695"/>
            <a:ext cx="8537575" cy="2481262"/>
          </a:xfrm>
        </p:spPr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Depict input and output signals as functions of time</a:t>
            </a:r>
          </a:p>
          <a:p>
            <a:r>
              <a:rPr lang="en-US" altLang="ko-KR" sz="2400" dirty="0">
                <a:ea typeface="굴림" pitchFamily="50" charset="-127"/>
              </a:rPr>
              <a:t>Values toggle between two discrete variables</a:t>
            </a:r>
          </a:p>
        </p:txBody>
      </p:sp>
      <p:pic>
        <p:nvPicPr>
          <p:cNvPr id="214020" name="Picture 4" descr="AACFLMM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2377232"/>
            <a:ext cx="4997450" cy="386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4022" name="Line 6"/>
          <p:cNvSpPr>
            <a:spLocks noChangeShapeType="1"/>
          </p:cNvSpPr>
          <p:nvPr/>
        </p:nvSpPr>
        <p:spPr bwMode="auto">
          <a:xfrm>
            <a:off x="3348038" y="2708275"/>
            <a:ext cx="0" cy="3241675"/>
          </a:xfrm>
          <a:prstGeom prst="line">
            <a:avLst/>
          </a:prstGeom>
          <a:noFill/>
          <a:ln w="28575">
            <a:solidFill>
              <a:srgbClr val="FF5050"/>
            </a:solidFill>
            <a:prstDash val="dash"/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214023" name="Line 7"/>
          <p:cNvSpPr>
            <a:spLocks noChangeShapeType="1"/>
          </p:cNvSpPr>
          <p:nvPr/>
        </p:nvSpPr>
        <p:spPr bwMode="auto">
          <a:xfrm>
            <a:off x="4067175" y="2708275"/>
            <a:ext cx="0" cy="3241675"/>
          </a:xfrm>
          <a:prstGeom prst="line">
            <a:avLst/>
          </a:prstGeom>
          <a:noFill/>
          <a:ln w="28575">
            <a:solidFill>
              <a:srgbClr val="FF5050"/>
            </a:solidFill>
            <a:prstDash val="dash"/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214024" name="Line 8"/>
          <p:cNvSpPr>
            <a:spLocks noChangeShapeType="1"/>
          </p:cNvSpPr>
          <p:nvPr/>
        </p:nvSpPr>
        <p:spPr bwMode="auto">
          <a:xfrm>
            <a:off x="4745038" y="2708275"/>
            <a:ext cx="0" cy="3241675"/>
          </a:xfrm>
          <a:prstGeom prst="line">
            <a:avLst/>
          </a:prstGeom>
          <a:noFill/>
          <a:ln w="28575">
            <a:solidFill>
              <a:srgbClr val="FF5050"/>
            </a:solidFill>
            <a:prstDash val="dash"/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214025" name="Line 9"/>
          <p:cNvSpPr>
            <a:spLocks noChangeShapeType="1"/>
          </p:cNvSpPr>
          <p:nvPr/>
        </p:nvSpPr>
        <p:spPr bwMode="auto">
          <a:xfrm>
            <a:off x="5435600" y="2708275"/>
            <a:ext cx="0" cy="3241675"/>
          </a:xfrm>
          <a:prstGeom prst="line">
            <a:avLst/>
          </a:prstGeom>
          <a:noFill/>
          <a:ln w="28575">
            <a:solidFill>
              <a:srgbClr val="FF5050"/>
            </a:solidFill>
            <a:prstDash val="dash"/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54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397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116632"/>
            <a:ext cx="7801942" cy="792163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Multi-input Logic Gates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2738" y="1124695"/>
            <a:ext cx="8537575" cy="2481262"/>
          </a:xfrm>
        </p:spPr>
        <p:txBody>
          <a:bodyPr/>
          <a:lstStyle/>
          <a:p>
            <a:r>
              <a:rPr lang="en-US" altLang="ko-KR" sz="2400">
                <a:ea typeface="굴림" pitchFamily="50" charset="-127"/>
              </a:rPr>
              <a:t>Can have more than one input</a:t>
            </a:r>
          </a:p>
          <a:p>
            <a:r>
              <a:rPr lang="en-US" altLang="ko-KR" sz="2400">
                <a:ea typeface="굴림" pitchFamily="50" charset="-127"/>
              </a:rPr>
              <a:t>Examples: AND and OR gates</a:t>
            </a:r>
          </a:p>
        </p:txBody>
      </p:sp>
      <p:pic>
        <p:nvPicPr>
          <p:cNvPr id="217096" name="Picture 8" descr="AACFLMN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138" y="3058270"/>
            <a:ext cx="8486775" cy="2479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55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0919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Number System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Consists of two things: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Base or Radix value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Set of coefficients</a:t>
            </a:r>
          </a:p>
          <a:p>
            <a:r>
              <a:rPr lang="en-US" altLang="ko-KR" dirty="0">
                <a:ea typeface="굴림" pitchFamily="50" charset="-127"/>
              </a:rPr>
              <a:t>Example: the common decimal system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Base: 10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Set of coefficients = {0, 1, 2, 3, 4, 5, 6, 7, 8, 9}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6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993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Base-r System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In general, a base-</a:t>
            </a:r>
            <a:r>
              <a:rPr lang="en-US" altLang="ko-KR" i="1" dirty="0">
                <a:latin typeface="Times New Roman" pitchFamily="18" charset="0"/>
                <a:ea typeface="굴림" pitchFamily="50" charset="-127"/>
              </a:rPr>
              <a:t>r</a:t>
            </a:r>
            <a:r>
              <a:rPr lang="en-US" altLang="ko-KR" dirty="0">
                <a:ea typeface="굴림" pitchFamily="50" charset="-127"/>
              </a:rPr>
              <a:t> system</a:t>
            </a:r>
          </a:p>
          <a:p>
            <a:pPr lvl="1"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Base: </a:t>
            </a:r>
            <a:r>
              <a:rPr lang="en-US" altLang="ko-KR" sz="2800" i="1" dirty="0">
                <a:latin typeface="Times New Roman" pitchFamily="18" charset="0"/>
                <a:ea typeface="굴림" pitchFamily="50" charset="-127"/>
              </a:rPr>
              <a:t>r</a:t>
            </a:r>
          </a:p>
          <a:p>
            <a:pPr lvl="1"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Set of coefficients = {0, 1, 2, …, </a:t>
            </a:r>
            <a:r>
              <a:rPr lang="en-US" altLang="ko-KR" i="1" dirty="0">
                <a:ea typeface="굴림" pitchFamily="50" charset="-127"/>
              </a:rPr>
              <a:t>r</a:t>
            </a:r>
            <a:r>
              <a:rPr lang="en-US" altLang="ko-KR" dirty="0">
                <a:ea typeface="굴림" pitchFamily="50" charset="-127"/>
              </a:rPr>
              <a:t>-1}</a:t>
            </a:r>
          </a:p>
          <a:p>
            <a:pPr lvl="1"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Example: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20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		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5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4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3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2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0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.a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-1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-2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-3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바탕" pitchFamily="18" charset="-127"/>
              </a:rPr>
              <a:t>)</a:t>
            </a:r>
            <a:r>
              <a:rPr kumimoji="1" lang="en-US" altLang="ko-KR" sz="2400" i="1" baseline="-25000" dirty="0">
                <a:solidFill>
                  <a:srgbClr val="000000"/>
                </a:solidFill>
                <a:latin typeface="Times New Roman" pitchFamily="18" charset="0"/>
                <a:ea typeface="바탕" pitchFamily="18" charset="-127"/>
              </a:rPr>
              <a:t>r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           = 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n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r</a:t>
            </a:r>
            <a:r>
              <a:rPr kumimoji="1" lang="en-US" altLang="ko-KR" sz="2400" i="1" baseline="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n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+a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n-1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r</a:t>
            </a:r>
            <a:r>
              <a:rPr kumimoji="1" lang="en-US" altLang="ko-KR" sz="2400" i="1" baseline="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n-1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+...+a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2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r</a:t>
            </a:r>
            <a:r>
              <a:rPr kumimoji="1" lang="en-US" altLang="ko-KR" sz="2400" i="1" baseline="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2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+a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r+a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0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+a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-1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r</a:t>
            </a:r>
            <a:r>
              <a:rPr kumimoji="1" lang="en-US" altLang="ko-KR" sz="2400" i="1" baseline="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-1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+a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-2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r</a:t>
            </a:r>
            <a:r>
              <a:rPr kumimoji="1" lang="en-US" altLang="ko-KR" sz="2400" i="1" baseline="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-2</a:t>
            </a:r>
            <a:r>
              <a:rPr kumimoji="1" lang="en-US" altLang="ko-KR" sz="2400" i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+...+a</a:t>
            </a:r>
            <a:r>
              <a:rPr kumimoji="1" lang="en-US" altLang="ko-KR" sz="2400" i="1" baseline="-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</a:t>
            </a:r>
            <a:r>
              <a:rPr kumimoji="1" lang="en-US" altLang="ko-KR" sz="2400" i="1" baseline="-300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m</a:t>
            </a:r>
            <a:r>
              <a:rPr kumimoji="1" lang="en-US" altLang="ko-KR" sz="2400" i="1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r</a:t>
            </a:r>
            <a:r>
              <a:rPr kumimoji="1" lang="en-US" altLang="ko-KR" sz="2400" i="1" baseline="30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-m</a:t>
            </a:r>
            <a:endParaRPr kumimoji="1" lang="en-US" altLang="ko-KR" sz="2400" i="1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  <a:p>
            <a:pPr latinLnBrk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 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		</a:t>
            </a: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7392</a:t>
            </a:r>
            <a:r>
              <a:rPr kumimoji="1" lang="en-US" altLang="ko-KR" sz="2400" dirty="0">
                <a:solidFill>
                  <a:schemeClr val="tx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2400" dirty="0">
                <a:latin typeface="굴림" pitchFamily="50" charset="-127"/>
                <a:ea typeface="굴림" pitchFamily="50" charset="-127"/>
              </a:rPr>
              <a:t>= </a:t>
            </a: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7 × 10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3</a:t>
            </a: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+ 3 × 10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2</a:t>
            </a: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+ 9 × 10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</a:t>
            </a: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+2 × 10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0</a:t>
            </a: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    (11010.11)</a:t>
            </a:r>
            <a:r>
              <a:rPr kumimoji="1" lang="en-US" altLang="ko-KR" sz="2400" baseline="-30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2</a:t>
            </a: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=</a:t>
            </a:r>
            <a:r>
              <a:rPr kumimoji="1" lang="en-US" altLang="ko-KR" sz="24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1×2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4</a:t>
            </a:r>
            <a:r>
              <a:rPr kumimoji="1" lang="en-US" altLang="ko-KR" sz="24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+1×2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3</a:t>
            </a:r>
            <a:r>
              <a:rPr kumimoji="1" lang="en-US" altLang="ko-KR" sz="24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+0×2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2</a:t>
            </a:r>
            <a:r>
              <a:rPr kumimoji="1" lang="en-US" altLang="ko-KR" sz="24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+1×2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1</a:t>
            </a:r>
            <a:r>
              <a:rPr kumimoji="1" lang="en-US" altLang="ko-KR" sz="24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+0×2</a:t>
            </a:r>
            <a:r>
              <a:rPr kumimoji="1" lang="en-US" altLang="ko-KR" sz="2400" baseline="-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0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24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                        +1×2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-1</a:t>
            </a:r>
            <a:r>
              <a:rPr kumimoji="1" lang="en-US" altLang="ko-KR" sz="24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+1×2</a:t>
            </a:r>
            <a:r>
              <a:rPr kumimoji="1" lang="en-US" altLang="ko-KR" sz="2400" baseline="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-2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1" lang="en-US" altLang="ko-KR" sz="2400" baseline="-300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                                     </a:t>
            </a:r>
            <a:r>
              <a:rPr kumimoji="1" lang="en-US" altLang="ko-KR" sz="24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= </a:t>
            </a:r>
            <a:r>
              <a:rPr kumimoji="1" lang="en-US" altLang="ko-KR" sz="24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(26.75)</a:t>
            </a:r>
            <a:r>
              <a:rPr kumimoji="1" lang="en-US" altLang="ko-KR" sz="2400" baseline="-30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10</a:t>
            </a:r>
            <a:r>
              <a:rPr kumimoji="1" lang="en-US" altLang="ko-KR" sz="2400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  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ko-KR" sz="3200" dirty="0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7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6885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Decimal Number System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Consider: 503.21</a:t>
            </a:r>
          </a:p>
          <a:p>
            <a:r>
              <a:rPr lang="en-US" altLang="ko-KR" dirty="0">
                <a:ea typeface="굴림" pitchFamily="50" charset="-127"/>
              </a:rPr>
              <a:t>Arithmetically, shorthand for a radix polynomial:</a:t>
            </a:r>
          </a:p>
          <a:p>
            <a:pPr lvl="1">
              <a:buFontTx/>
              <a:buNone/>
            </a:pPr>
            <a:r>
              <a:rPr lang="en-US" altLang="ko-KR" dirty="0">
                <a:ea typeface="굴림" pitchFamily="50" charset="-127"/>
              </a:rPr>
              <a:t>5x(10</a:t>
            </a:r>
            <a:r>
              <a:rPr lang="en-US" altLang="ko-KR" baseline="30000" dirty="0">
                <a:ea typeface="굴림" pitchFamily="50" charset="-127"/>
              </a:rPr>
              <a:t>2</a:t>
            </a:r>
            <a:r>
              <a:rPr lang="en-US" altLang="ko-KR" dirty="0">
                <a:ea typeface="굴림" pitchFamily="50" charset="-127"/>
              </a:rPr>
              <a:t>) + 0x(10) + 3x(10</a:t>
            </a:r>
            <a:r>
              <a:rPr lang="en-US" altLang="ko-KR" baseline="30000" dirty="0">
                <a:ea typeface="굴림" pitchFamily="50" charset="-127"/>
              </a:rPr>
              <a:t>0</a:t>
            </a:r>
            <a:r>
              <a:rPr lang="en-US" altLang="ko-KR" dirty="0">
                <a:ea typeface="굴림" pitchFamily="50" charset="-127"/>
              </a:rPr>
              <a:t>) + 2x(10</a:t>
            </a:r>
            <a:r>
              <a:rPr lang="en-US" altLang="ko-KR" baseline="30000" dirty="0">
                <a:ea typeface="굴림" pitchFamily="50" charset="-127"/>
              </a:rPr>
              <a:t>-1</a:t>
            </a:r>
            <a:r>
              <a:rPr lang="en-US" altLang="ko-KR" dirty="0">
                <a:ea typeface="굴림" pitchFamily="50" charset="-127"/>
              </a:rPr>
              <a:t>) + 1x(10</a:t>
            </a:r>
            <a:r>
              <a:rPr lang="en-US" altLang="ko-KR" baseline="30000" dirty="0">
                <a:ea typeface="굴림" pitchFamily="50" charset="-127"/>
              </a:rPr>
              <a:t>-2</a:t>
            </a:r>
            <a:r>
              <a:rPr lang="en-US" altLang="ko-KR" dirty="0">
                <a:ea typeface="굴림" pitchFamily="50" charset="-127"/>
              </a:rPr>
              <a:t>) </a:t>
            </a:r>
          </a:p>
          <a:p>
            <a:r>
              <a:rPr lang="en-US" altLang="ko-KR" dirty="0">
                <a:ea typeface="굴림" pitchFamily="50" charset="-127"/>
              </a:rPr>
              <a:t>Other notation: (503.21)</a:t>
            </a:r>
            <a:r>
              <a:rPr lang="en-US" altLang="ko-KR" baseline="-25000" dirty="0">
                <a:ea typeface="굴림" pitchFamily="50" charset="-127"/>
              </a:rPr>
              <a:t>10</a:t>
            </a:r>
          </a:p>
          <a:p>
            <a:endParaRPr lang="en-US" altLang="ko-KR" dirty="0">
              <a:ea typeface="굴림" pitchFamily="50" charset="-127"/>
            </a:endParaRPr>
          </a:p>
          <a:p>
            <a:pPr lvl="1">
              <a:buFontTx/>
              <a:buNone/>
            </a:pPr>
            <a:endParaRPr lang="en-US" altLang="ko-KR" dirty="0">
              <a:ea typeface="굴림" pitchFamily="50" charset="-127"/>
            </a:endParaRPr>
          </a:p>
          <a:p>
            <a:pPr lvl="1">
              <a:buFontTx/>
              <a:buNone/>
            </a:pPr>
            <a:endParaRPr lang="en-US" altLang="ko-KR" sz="2800" dirty="0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8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375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Other Number Systems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Binary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Base: 2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Set of coefficients = {0, 1}</a:t>
            </a:r>
          </a:p>
          <a:p>
            <a:r>
              <a:rPr lang="en-US" altLang="ko-KR" dirty="0">
                <a:ea typeface="굴림" pitchFamily="50" charset="-127"/>
              </a:rPr>
              <a:t>Octal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Base: 8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Set of coefficients = {0, 1, 2, 3, 4, 5, 6, 7}</a:t>
            </a:r>
          </a:p>
          <a:p>
            <a:r>
              <a:rPr lang="en-US" altLang="ko-KR" dirty="0">
                <a:ea typeface="굴림" pitchFamily="50" charset="-127"/>
              </a:rPr>
              <a:t>Hexadecimal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Base: 16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Set of coefficients = {0, 1, 2, 3, 4, 5, 6, 7, 8, 9, A, B, C</a:t>
            </a:r>
            <a:r>
              <a:rPr lang="en-US" altLang="ko-KR" dirty="0" smtClean="0">
                <a:ea typeface="굴림" pitchFamily="50" charset="-127"/>
              </a:rPr>
              <a:t>,</a:t>
            </a:r>
            <a:r>
              <a:rPr lang="en-US" altLang="ko-KR" dirty="0">
                <a:ea typeface="굴림" pitchFamily="50" charset="-127"/>
              </a:rPr>
              <a:t>	D, E, F}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32588" y="6524625"/>
            <a:ext cx="2160587" cy="2873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 </a:t>
            </a:r>
            <a:fld id="{C7155DEA-8114-45F6-B879-E8691A289B7F}" type="slidenum">
              <a:rPr lang="en-US" altLang="ko-KR" smtClean="0"/>
              <a:pPr>
                <a:defRPr/>
              </a:pPr>
              <a:t>9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528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Neungsoo-master">
  <a:themeElements>
    <a:clrScheme name="사용자 지정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F00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D"/>
      </a:accent5>
      <a:accent6>
        <a:srgbClr val="E70000"/>
      </a:accent6>
      <a:hlink>
        <a:srgbClr val="CC3300"/>
      </a:hlink>
      <a:folHlink>
        <a:srgbClr val="996600"/>
      </a:folHlink>
    </a:clrScheme>
    <a:fontScheme name="1_Neungsoo-master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charset="-127"/>
          </a:defRPr>
        </a:defPPr>
      </a:lstStyle>
    </a:lnDef>
  </a:objectDefaults>
  <a:extraClrSchemeLst>
    <a:extraClrScheme>
      <a:clrScheme name="1_Neungsoo-master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ungsoo-master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5302</TotalTime>
  <Words>2621</Words>
  <Application>Microsoft Office PowerPoint</Application>
  <PresentationFormat>화면 슬라이드 쇼(4:3)</PresentationFormat>
  <Paragraphs>758</Paragraphs>
  <Slides>55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55</vt:i4>
      </vt:variant>
    </vt:vector>
  </HeadingPairs>
  <TitlesOfParts>
    <vt:vector size="71" baseType="lpstr">
      <vt:lpstr>New Times Roman</vt:lpstr>
      <vt:lpstr>굴림</vt:lpstr>
      <vt:lpstr>바탕</vt:lpstr>
      <vt:lpstr>Arial</vt:lpstr>
      <vt:lpstr>Arial Narrow</vt:lpstr>
      <vt:lpstr>Calibri</vt:lpstr>
      <vt:lpstr>Comic Sans MS</vt:lpstr>
      <vt:lpstr>Symbol</vt:lpstr>
      <vt:lpstr>Tahoma</vt:lpstr>
      <vt:lpstr>Times New Roman</vt:lpstr>
      <vt:lpstr>Wingdings</vt:lpstr>
      <vt:lpstr>1_Neungsoo-master</vt:lpstr>
      <vt:lpstr>Image</vt:lpstr>
      <vt:lpstr>Equation</vt:lpstr>
      <vt:lpstr>Document</vt:lpstr>
      <vt:lpstr>Bitmap Image</vt:lpstr>
      <vt:lpstr>Chapter 1 Binary Systems</vt:lpstr>
      <vt:lpstr>Digital Systems</vt:lpstr>
      <vt:lpstr>Digital Computers</vt:lpstr>
      <vt:lpstr>Basic Structure of Digital Computer</vt:lpstr>
      <vt:lpstr>HW in Digital Systems</vt:lpstr>
      <vt:lpstr>Number System</vt:lpstr>
      <vt:lpstr>Base-r System</vt:lpstr>
      <vt:lpstr>Decimal Number System</vt:lpstr>
      <vt:lpstr>Other Number Systems</vt:lpstr>
      <vt:lpstr>Binary Number</vt:lpstr>
      <vt:lpstr>Arithmetic Operations in Binary System</vt:lpstr>
      <vt:lpstr>Number Base Conversion</vt:lpstr>
      <vt:lpstr>Number Base Conversion</vt:lpstr>
      <vt:lpstr>Number Base Conversion</vt:lpstr>
      <vt:lpstr>Number Base Conversion</vt:lpstr>
      <vt:lpstr>General Base (Radix) Conversion:  Integer Part</vt:lpstr>
      <vt:lpstr>General Base (Radix) Conversion:  Fraction Part</vt:lpstr>
      <vt:lpstr>Octal and Hexadecimal Numbers</vt:lpstr>
      <vt:lpstr>Octal and Hexadecimal Numbers</vt:lpstr>
      <vt:lpstr>Complements</vt:lpstr>
      <vt:lpstr>Diminished Radix Complement</vt:lpstr>
      <vt:lpstr>Radix Complement</vt:lpstr>
      <vt:lpstr>Subtraction Implementation</vt:lpstr>
      <vt:lpstr>Subtraction with Complements (1)</vt:lpstr>
      <vt:lpstr>Subtraction with Complements (2)</vt:lpstr>
      <vt:lpstr>Subtraction with Complements (3)</vt:lpstr>
      <vt:lpstr>Subtraction with Complements (4)</vt:lpstr>
      <vt:lpstr>Signed Binary Numbers</vt:lpstr>
      <vt:lpstr>Signed Binary Numbers</vt:lpstr>
      <vt:lpstr>Arithmetic Operation of Signed Binary Numbers</vt:lpstr>
      <vt:lpstr>Binary Codes</vt:lpstr>
      <vt:lpstr>Binary Coded Decimal (BCD)</vt:lpstr>
      <vt:lpstr>BCD Addition/ Decimal Arithmetic</vt:lpstr>
      <vt:lpstr>Other Decimal Codes</vt:lpstr>
      <vt:lpstr>Gray Code</vt:lpstr>
      <vt:lpstr>ASCII Character Code</vt:lpstr>
      <vt:lpstr>Error-Detecting Code</vt:lpstr>
      <vt:lpstr>Binary Storage</vt:lpstr>
      <vt:lpstr>Registers</vt:lpstr>
      <vt:lpstr>Register Transfer</vt:lpstr>
      <vt:lpstr>PowerPoint 프레젠테이션</vt:lpstr>
      <vt:lpstr>PowerPoint 프레젠테이션</vt:lpstr>
      <vt:lpstr>Binary Logic</vt:lpstr>
      <vt:lpstr>Functions</vt:lpstr>
      <vt:lpstr>Binary AND Operation</vt:lpstr>
      <vt:lpstr>Binary OR Operation</vt:lpstr>
      <vt:lpstr>Binary NOT Operation</vt:lpstr>
      <vt:lpstr>Boolean expressions</vt:lpstr>
      <vt:lpstr>Truth tables</vt:lpstr>
      <vt:lpstr>Truth Tables</vt:lpstr>
      <vt:lpstr>Logic Gates</vt:lpstr>
      <vt:lpstr>Logic Gates</vt:lpstr>
      <vt:lpstr>Expressions and circuits</vt:lpstr>
      <vt:lpstr>Timing Diagrams</vt:lpstr>
      <vt:lpstr>Multi-input Logic Gates</vt:lpstr>
    </vt:vector>
  </TitlesOfParts>
  <Company>건국대학교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박능수</dc:creator>
  <cp:lastModifiedBy>sejin</cp:lastModifiedBy>
  <cp:revision>152</cp:revision>
  <dcterms:created xsi:type="dcterms:W3CDTF">2004-03-01T13:10:54Z</dcterms:created>
  <dcterms:modified xsi:type="dcterms:W3CDTF">2016-12-16T16:43:36Z</dcterms:modified>
</cp:coreProperties>
</file>